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Lst>
  <p:notesMasterIdLst>
    <p:notesMasterId r:id="rId16"/>
  </p:notesMasterIdLst>
  <p:sldIdLst>
    <p:sldId id="273" r:id="rId3"/>
    <p:sldId id="290" r:id="rId4"/>
    <p:sldId id="331" r:id="rId5"/>
    <p:sldId id="330" r:id="rId6"/>
    <p:sldId id="332" r:id="rId7"/>
    <p:sldId id="324" r:id="rId8"/>
    <p:sldId id="325" r:id="rId9"/>
    <p:sldId id="326" r:id="rId10"/>
    <p:sldId id="334" r:id="rId11"/>
    <p:sldId id="294" r:id="rId12"/>
    <p:sldId id="327" r:id="rId13"/>
    <p:sldId id="328" r:id="rId14"/>
    <p:sldId id="310" r:id="rId15"/>
  </p:sldIdLst>
  <p:sldSz cx="9144000" cy="6858000" type="screen4x3"/>
  <p:notesSz cx="6858000" cy="9144000"/>
  <p:embeddedFontLst>
    <p:embeddedFont>
      <p:font typeface="Century Gothic" panose="020B0502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769"/>
    <a:srgbClr val="818A78"/>
    <a:srgbClr val="929C87"/>
    <a:srgbClr val="88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9" autoAdjust="0"/>
    <p:restoredTop sz="94660"/>
  </p:normalViewPr>
  <p:slideViewPr>
    <p:cSldViewPr snapToObjects="1">
      <p:cViewPr varScale="1">
        <p:scale>
          <a:sx n="50" d="100"/>
          <a:sy n="50" d="100"/>
        </p:scale>
        <p:origin x="54"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07CB6-343B-2A41-9CCA-6A98579C3F52}" type="datetimeFigureOut">
              <a:rPr lang="en-US" smtClean="0"/>
              <a:pPr/>
              <a:t>7/11/2017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36AA8-D341-E34C-9239-255D87D7B239}" type="slidenum">
              <a:rPr lang="en-US" smtClean="0"/>
              <a:pPr/>
              <a:t>‹#›</a:t>
            </a:fld>
            <a:endParaRPr lang="en-US"/>
          </a:p>
        </p:txBody>
      </p:sp>
    </p:spTree>
    <p:extLst>
      <p:ext uri="{BB962C8B-B14F-4D97-AF65-F5344CB8AC3E}">
        <p14:creationId xmlns:p14="http://schemas.microsoft.com/office/powerpoint/2010/main" val="16659225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6AA8-D341-E34C-9239-255D87D7B23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2AF9836-9E6E-0E44-AC0B-0B4CED799CE6}"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2AF9836-9E6E-0E44-AC0B-0B4CED799CE6}"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2AF9836-9E6E-0E44-AC0B-0B4CED799CE6}"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2AF9836-9E6E-0E44-AC0B-0B4CED799CE6}"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2AF9836-9E6E-0E44-AC0B-0B4CED799CE6}" type="datetimeFigureOut">
              <a:rPr lang="en-US" smtClean="0"/>
              <a:pPr/>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2AF9836-9E6E-0E44-AC0B-0B4CED799CE6}" type="datetimeFigureOut">
              <a:rPr lang="en-US" smtClean="0"/>
              <a:pPr/>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F9836-9E6E-0E44-AC0B-0B4CED799CE6}" type="datetimeFigureOut">
              <a:rPr lang="en-US" smtClean="0"/>
              <a:pPr/>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2AF9836-9E6E-0E44-AC0B-0B4CED799CE6}"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2AF9836-9E6E-0E44-AC0B-0B4CED799CE6}"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2AF9836-9E6E-0E44-AC0B-0B4CED799CE6}"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2AF9836-9E6E-0E44-AC0B-0B4CED799CE6}"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35D2-85C8-F746-B97E-AFC5F2FC46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D3EB1A-3144-FF43-B227-CDC684F90EC8}" type="datetimeFigureOut">
              <a:rPr lang="en-US" smtClean="0"/>
              <a:pPr/>
              <a:t>7/11/2017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2D7856-E476-F849-8CFB-EE21B26E50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l="-3000" r="-3000"/>
          </a:stretch>
        </a:blipFill>
        <a:effectLst/>
      </p:bgPr>
    </p:bg>
    <p:spTree>
      <p:nvGrpSpPr>
        <p:cNvPr id="1" name=""/>
        <p:cNvGrpSpPr/>
        <p:nvPr/>
      </p:nvGrpSpPr>
      <p:grpSpPr>
        <a:xfrm>
          <a:off x="0" y="0"/>
          <a:ext cx="0" cy="0"/>
          <a:chOff x="0" y="0"/>
          <a:chExt cx="0" cy="0"/>
        </a:xfrm>
      </p:grpSpPr>
      <p:sp>
        <p:nvSpPr>
          <p:cNvPr id="8" name="TextBox 4"/>
          <p:cNvSpPr txBox="1">
            <a:spLocks noChangeArrowheads="1"/>
          </p:cNvSpPr>
          <p:nvPr userDrawn="1"/>
        </p:nvSpPr>
        <p:spPr bwMode="auto">
          <a:xfrm>
            <a:off x="5471592" y="6221239"/>
            <a:ext cx="3672408" cy="369332"/>
          </a:xfrm>
          <a:prstGeom prst="rect">
            <a:avLst/>
          </a:prstGeom>
          <a:noFill/>
          <a:ln w="9525">
            <a:noFill/>
            <a:miter lim="800000"/>
            <a:headEnd/>
            <a:tailEnd/>
          </a:ln>
        </p:spPr>
        <p:txBody>
          <a:bodyPr wrap="square">
            <a:prstTxWarp prst="textNoShape">
              <a:avLst/>
            </a:prstTxWarp>
            <a:spAutoFit/>
          </a:bodyPr>
          <a:lstStyle/>
          <a:p>
            <a:pPr algn="ctr"/>
            <a:r>
              <a:rPr lang="en-US" sz="1800" b="1" dirty="0" smtClean="0">
                <a:solidFill>
                  <a:schemeClr val="bg1">
                    <a:lumMod val="75000"/>
                    <a:lumOff val="25000"/>
                  </a:schemeClr>
                </a:solidFill>
                <a:latin typeface="Century Gothic"/>
                <a:ea typeface="KG HAPPY Solid" pitchFamily="3" charset="0"/>
                <a:cs typeface="Century Gothic"/>
              </a:rPr>
              <a:t>Scott Jackson 2016</a:t>
            </a:r>
            <a:endParaRPr lang="en-US" sz="1800" b="1" dirty="0">
              <a:solidFill>
                <a:schemeClr val="bg1">
                  <a:lumMod val="75000"/>
                  <a:lumOff val="25000"/>
                </a:schemeClr>
              </a:solidFill>
              <a:latin typeface="Century Gothic"/>
              <a:ea typeface="KG HAPPY Solid" pitchFamily="3" charset="0"/>
              <a:cs typeface="Century Gothic"/>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3635896" y="6094077"/>
            <a:ext cx="1875656" cy="623655"/>
          </a:xfrm>
          <a:prstGeom prst="rect">
            <a:avLst/>
          </a:prstGeom>
          <a:noFill/>
          <a:ln w="9525">
            <a:noFill/>
            <a:miter lim="800000"/>
            <a:headEnd/>
            <a:tailEnd/>
          </a:ln>
        </p:spPr>
      </p:pic>
      <p:sp>
        <p:nvSpPr>
          <p:cNvPr id="4" name="TextBox 4"/>
          <p:cNvSpPr txBox="1">
            <a:spLocks noChangeArrowheads="1"/>
          </p:cNvSpPr>
          <p:nvPr userDrawn="1"/>
        </p:nvSpPr>
        <p:spPr bwMode="auto">
          <a:xfrm>
            <a:off x="5950" y="6221238"/>
            <a:ext cx="3773962" cy="369332"/>
          </a:xfrm>
          <a:prstGeom prst="rect">
            <a:avLst/>
          </a:prstGeom>
          <a:noFill/>
          <a:ln w="9525">
            <a:noFill/>
            <a:miter lim="800000"/>
            <a:headEnd/>
            <a:tailEnd/>
          </a:ln>
        </p:spPr>
        <p:txBody>
          <a:bodyPr wrap="square">
            <a:prstTxWarp prst="textNoShape">
              <a:avLst/>
            </a:prstTxWarp>
            <a:spAutoFit/>
          </a:bodyPr>
          <a:lstStyle/>
          <a:p>
            <a:pPr algn="ctr"/>
            <a:r>
              <a:rPr lang="en-US" sz="1800" b="1" dirty="0" smtClean="0">
                <a:solidFill>
                  <a:schemeClr val="bg1">
                    <a:lumMod val="75000"/>
                    <a:lumOff val="25000"/>
                  </a:schemeClr>
                </a:solidFill>
                <a:latin typeface="Century Gothic"/>
                <a:ea typeface="KG HAPPY Solid" pitchFamily="3" charset="0"/>
                <a:cs typeface="Century Gothic"/>
              </a:rPr>
              <a:t>I Can Only Imagine</a:t>
            </a:r>
            <a:endParaRPr lang="en-US" sz="1800" b="1" dirty="0">
              <a:solidFill>
                <a:schemeClr val="bg1">
                  <a:lumMod val="75000"/>
                  <a:lumOff val="25000"/>
                </a:schemeClr>
              </a:solidFill>
              <a:latin typeface="Century Gothic"/>
              <a:ea typeface="KG HAPPY Solid" pitchFamily="3" charset="0"/>
              <a:cs typeface="Century Gothic"/>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67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F9836-9E6E-0E44-AC0B-0B4CED799CE6}" type="datetimeFigureOut">
              <a:rPr lang="en-US" smtClean="0"/>
              <a:pPr/>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E35D2-85C8-F746-B97E-AFC5F2FC46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781" y="980728"/>
            <a:ext cx="8032948" cy="733534"/>
          </a:xfrm>
          <a:prstGeom prst="rect">
            <a:avLst/>
          </a:prstGeom>
          <a:noFill/>
          <a:effectLst>
            <a:reflection stA="0" endPos="0" dir="5400000" sy="-100000" algn="bl" rotWithShape="0"/>
          </a:effectLst>
        </p:spPr>
        <p:txBody>
          <a:bodyPr wrap="square" rtlCol="0" anchor="ctr">
            <a:spAutoFit/>
          </a:bodyPr>
          <a:lstStyle/>
          <a:p>
            <a:pPr algn="ctr">
              <a:lnSpc>
                <a:spcPts val="5000"/>
              </a:lnSpc>
            </a:pPr>
            <a:r>
              <a:rPr lang="en-US" sz="4500" b="1" dirty="0" smtClean="0">
                <a:solidFill>
                  <a:schemeClr val="tx1">
                    <a:lumMod val="85000"/>
                    <a:lumOff val="15000"/>
                  </a:schemeClr>
                </a:solidFill>
                <a:latin typeface="Century Gothic"/>
                <a:cs typeface="Century Gothic"/>
              </a:rPr>
              <a:t>I Can Only Imagine</a:t>
            </a:r>
            <a:endParaRPr lang="en-US" sz="4500" b="1" dirty="0">
              <a:solidFill>
                <a:schemeClr val="tx1">
                  <a:lumMod val="85000"/>
                  <a:lumOff val="15000"/>
                </a:schemeClr>
              </a:solidFill>
              <a:latin typeface="Century Gothic"/>
              <a:cs typeface="Century Gothic"/>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851505" y="5085184"/>
            <a:ext cx="3365500" cy="1119028"/>
          </a:xfrm>
          <a:prstGeom prst="rect">
            <a:avLst/>
          </a:prstGeom>
          <a:noFill/>
          <a:ln w="9525">
            <a:noFill/>
            <a:miter lim="800000"/>
            <a:headEnd/>
            <a:tailEnd/>
          </a:ln>
        </p:spPr>
      </p:pic>
      <p:sp>
        <p:nvSpPr>
          <p:cNvPr id="6" name="TextBox 5"/>
          <p:cNvSpPr txBox="1"/>
          <p:nvPr/>
        </p:nvSpPr>
        <p:spPr>
          <a:xfrm>
            <a:off x="2347663" y="4352388"/>
            <a:ext cx="4373184" cy="600164"/>
          </a:xfrm>
          <a:prstGeom prst="rect">
            <a:avLst/>
          </a:prstGeom>
          <a:noFill/>
        </p:spPr>
        <p:txBody>
          <a:bodyPr wrap="square" rtlCol="0" anchor="ctr">
            <a:spAutoFit/>
          </a:bodyPr>
          <a:lstStyle/>
          <a:p>
            <a:pPr algn="ctr"/>
            <a:r>
              <a:rPr lang="en-US" sz="3200" dirty="0" smtClean="0">
                <a:solidFill>
                  <a:schemeClr val="tx1">
                    <a:lumMod val="85000"/>
                    <a:lumOff val="15000"/>
                  </a:schemeClr>
                </a:solidFill>
                <a:latin typeface="Century Gothic"/>
                <a:cs typeface="Century Gothic"/>
              </a:rPr>
              <a:t>Scott Jackson - 2016</a:t>
            </a:r>
            <a:endParaRPr lang="en-US" sz="3200" dirty="0">
              <a:solidFill>
                <a:schemeClr val="tx1">
                  <a:lumMod val="85000"/>
                  <a:lumOff val="15000"/>
                </a:schemeClr>
              </a:solidFill>
              <a:latin typeface="Century Gothic"/>
              <a:cs typeface="Century Gothic"/>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460" y="2060848"/>
            <a:ext cx="3199589" cy="213172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3801" y="620688"/>
            <a:ext cx="3096344" cy="464451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7544" y="1196752"/>
            <a:ext cx="8242785" cy="3970318"/>
          </a:xfrm>
          <a:prstGeom prst="rect">
            <a:avLst/>
          </a:prstGeom>
        </p:spPr>
        <p:txBody>
          <a:bodyPr wrap="square">
            <a:spAutoFit/>
          </a:bodyPr>
          <a:lstStyle/>
          <a:p>
            <a:pPr algn="ctr"/>
            <a:r>
              <a:rPr lang="en-US" sz="3600" dirty="0" smtClean="0">
                <a:solidFill>
                  <a:schemeClr val="bg1">
                    <a:lumMod val="85000"/>
                    <a:lumOff val="15000"/>
                  </a:schemeClr>
                </a:solidFill>
              </a:rPr>
              <a:t>Revelation </a:t>
            </a:r>
            <a:r>
              <a:rPr lang="en-US" sz="3600" dirty="0">
                <a:solidFill>
                  <a:schemeClr val="bg1">
                    <a:lumMod val="85000"/>
                    <a:lumOff val="15000"/>
                  </a:schemeClr>
                </a:solidFill>
              </a:rPr>
              <a:t>4:6  </a:t>
            </a:r>
            <a:endParaRPr lang="en-US" sz="3600" dirty="0" smtClean="0">
              <a:solidFill>
                <a:schemeClr val="bg1">
                  <a:lumMod val="85000"/>
                  <a:lumOff val="15000"/>
                </a:schemeClr>
              </a:solidFill>
            </a:endParaRPr>
          </a:p>
          <a:p>
            <a:pPr algn="ctr"/>
            <a:r>
              <a:rPr lang="en-US" sz="3600" dirty="0" smtClean="0">
                <a:solidFill>
                  <a:schemeClr val="bg1">
                    <a:lumMod val="85000"/>
                    <a:lumOff val="15000"/>
                  </a:schemeClr>
                </a:solidFill>
              </a:rPr>
              <a:t>In </a:t>
            </a:r>
            <a:r>
              <a:rPr lang="en-US" sz="3600" dirty="0">
                <a:solidFill>
                  <a:schemeClr val="bg1">
                    <a:lumMod val="85000"/>
                    <a:lumOff val="15000"/>
                  </a:schemeClr>
                </a:solidFill>
              </a:rPr>
              <a:t>the center, around the throne, were four living creatures, and they were covered with eyes, in front and in back. The first living creature was like a lion, the second was like an ox, the third had a face like a man, the fourth was like a flying eagle</a:t>
            </a:r>
            <a:r>
              <a:rPr lang="en-US" sz="3600" dirty="0" smtClean="0">
                <a:solidFill>
                  <a:schemeClr val="bg1">
                    <a:lumMod val="85000"/>
                    <a:lumOff val="15000"/>
                  </a:schemeClr>
                </a:solidFill>
              </a:rPr>
              <a:t>.</a:t>
            </a:r>
            <a:endParaRPr lang="en-CA" sz="3600" dirty="0">
              <a:solidFill>
                <a:schemeClr val="bg1">
                  <a:lumMod val="85000"/>
                  <a:lumOff val="15000"/>
                </a:schemeClr>
              </a:solidFill>
            </a:endParaRPr>
          </a:p>
        </p:txBody>
      </p:sp>
    </p:spTree>
    <p:extLst>
      <p:ext uri="{BB962C8B-B14F-4D97-AF65-F5344CB8AC3E}">
        <p14:creationId xmlns:p14="http://schemas.microsoft.com/office/powerpoint/2010/main" val="1996844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21703" y="2250738"/>
            <a:ext cx="7666721" cy="1754326"/>
          </a:xfrm>
          <a:prstGeom prst="rect">
            <a:avLst/>
          </a:prstGeom>
        </p:spPr>
        <p:txBody>
          <a:bodyPr wrap="square">
            <a:spAutoFit/>
          </a:bodyPr>
          <a:lstStyle/>
          <a:p>
            <a:pPr algn="ctr"/>
            <a:r>
              <a:rPr lang="en-US" sz="3600" b="1" dirty="0" smtClean="0">
                <a:solidFill>
                  <a:schemeClr val="bg1">
                    <a:lumMod val="85000"/>
                    <a:lumOff val="15000"/>
                  </a:schemeClr>
                </a:solidFill>
              </a:rPr>
              <a:t>Amazement</a:t>
            </a:r>
          </a:p>
          <a:p>
            <a:pPr algn="ctr"/>
            <a:r>
              <a:rPr lang="en-US" sz="3600" b="1" dirty="0" smtClean="0">
                <a:solidFill>
                  <a:schemeClr val="bg1">
                    <a:lumMod val="85000"/>
                    <a:lumOff val="15000"/>
                  </a:schemeClr>
                </a:solidFill>
              </a:rPr>
              <a:t>Worship</a:t>
            </a:r>
          </a:p>
          <a:p>
            <a:pPr algn="ctr"/>
            <a:r>
              <a:rPr lang="en-US" sz="3600" b="1" dirty="0" smtClean="0">
                <a:solidFill>
                  <a:schemeClr val="bg1">
                    <a:lumMod val="85000"/>
                    <a:lumOff val="15000"/>
                  </a:schemeClr>
                </a:solidFill>
              </a:rPr>
              <a:t>Repeat</a:t>
            </a:r>
            <a:endParaRPr lang="en-CA" sz="3600" b="1" dirty="0">
              <a:solidFill>
                <a:schemeClr val="bg1">
                  <a:lumMod val="85000"/>
                  <a:lumOff val="15000"/>
                </a:schemeClr>
              </a:solidFill>
            </a:endParaRPr>
          </a:p>
        </p:txBody>
      </p:sp>
    </p:spTree>
    <p:extLst>
      <p:ext uri="{BB962C8B-B14F-4D97-AF65-F5344CB8AC3E}">
        <p14:creationId xmlns:p14="http://schemas.microsoft.com/office/powerpoint/2010/main" val="1673709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3756" y="1844824"/>
            <a:ext cx="4648200" cy="733534"/>
          </a:xfrm>
          <a:prstGeom prst="rect">
            <a:avLst/>
          </a:prstGeom>
          <a:noFill/>
          <a:effectLst>
            <a:reflection stA="0" endPos="0" dir="5400000" sy="-100000" algn="bl" rotWithShape="0"/>
          </a:effectLst>
        </p:spPr>
        <p:txBody>
          <a:bodyPr wrap="square" rtlCol="0" anchor="ctr">
            <a:spAutoFit/>
          </a:bodyPr>
          <a:lstStyle/>
          <a:p>
            <a:pPr algn="ctr">
              <a:lnSpc>
                <a:spcPts val="5000"/>
              </a:lnSpc>
            </a:pPr>
            <a:r>
              <a:rPr lang="en-US" sz="4500" b="1" dirty="0" smtClean="0">
                <a:solidFill>
                  <a:schemeClr val="tx1">
                    <a:lumMod val="85000"/>
                    <a:lumOff val="15000"/>
                  </a:schemeClr>
                </a:solidFill>
                <a:latin typeface="Century Gothic"/>
                <a:cs typeface="Century Gothic"/>
              </a:rPr>
              <a:t>Thank you!</a:t>
            </a:r>
            <a:endParaRPr lang="en-US" sz="4500" b="1" dirty="0">
              <a:solidFill>
                <a:schemeClr val="tx1">
                  <a:lumMod val="85000"/>
                  <a:lumOff val="15000"/>
                </a:schemeClr>
              </a:solidFill>
              <a:latin typeface="Century Gothic"/>
              <a:cs typeface="Century Gothic"/>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55106" y="620688"/>
            <a:ext cx="3365500" cy="1119028"/>
          </a:xfrm>
          <a:prstGeom prst="rect">
            <a:avLst/>
          </a:prstGeom>
          <a:noFill/>
          <a:ln w="9525">
            <a:noFill/>
            <a:miter lim="800000"/>
            <a:headEnd/>
            <a:tailEnd/>
          </a:ln>
        </p:spPr>
      </p:pic>
      <p:sp>
        <p:nvSpPr>
          <p:cNvPr id="6" name="TextBox 5"/>
          <p:cNvSpPr txBox="1"/>
          <p:nvPr/>
        </p:nvSpPr>
        <p:spPr>
          <a:xfrm>
            <a:off x="1999456" y="5421124"/>
            <a:ext cx="4876800" cy="600164"/>
          </a:xfrm>
          <a:prstGeom prst="rect">
            <a:avLst/>
          </a:prstGeom>
          <a:noFill/>
        </p:spPr>
        <p:txBody>
          <a:bodyPr wrap="square" rtlCol="0" anchor="ctr">
            <a:spAutoFit/>
          </a:bodyPr>
          <a:lstStyle/>
          <a:p>
            <a:pPr algn="ctr"/>
            <a:r>
              <a:rPr lang="en-US" sz="3200" dirty="0" smtClean="0">
                <a:solidFill>
                  <a:schemeClr val="tx1">
                    <a:lumMod val="85000"/>
                    <a:lumOff val="15000"/>
                  </a:schemeClr>
                </a:solidFill>
                <a:latin typeface="Century Gothic"/>
                <a:cs typeface="Century Gothic"/>
              </a:rPr>
              <a:t>scott@lifeonline.fm</a:t>
            </a:r>
            <a:endParaRPr lang="en-US" sz="3200" dirty="0">
              <a:solidFill>
                <a:schemeClr val="tx1">
                  <a:lumMod val="85000"/>
                  <a:lumOff val="15000"/>
                </a:schemeClr>
              </a:solidFill>
              <a:latin typeface="Century Gothic"/>
              <a:cs typeface="Century Gothic"/>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971" y="2852936"/>
            <a:ext cx="3389770" cy="22584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6182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63688" y="2132856"/>
            <a:ext cx="5578489" cy="2308324"/>
          </a:xfrm>
          <a:prstGeom prst="rect">
            <a:avLst/>
          </a:prstGeom>
        </p:spPr>
        <p:txBody>
          <a:bodyPr wrap="square">
            <a:spAutoFit/>
          </a:bodyPr>
          <a:lstStyle/>
          <a:p>
            <a:pPr algn="ctr"/>
            <a:r>
              <a:rPr lang="en-US" sz="3600" dirty="0" smtClean="0">
                <a:solidFill>
                  <a:schemeClr val="bg1">
                    <a:lumMod val="85000"/>
                    <a:lumOff val="15000"/>
                  </a:schemeClr>
                </a:solidFill>
              </a:rPr>
              <a:t>Revelation 21:2</a:t>
            </a:r>
          </a:p>
          <a:p>
            <a:pPr algn="ctr"/>
            <a:r>
              <a:rPr lang="en-US" sz="3600" dirty="0" smtClean="0">
                <a:solidFill>
                  <a:schemeClr val="bg1">
                    <a:lumMod val="85000"/>
                    <a:lumOff val="15000"/>
                  </a:schemeClr>
                </a:solidFill>
              </a:rPr>
              <a:t>I saw the Holy City, the new Jerusalem, coming down out of heaven from God,</a:t>
            </a:r>
            <a:endParaRPr lang="en-CA" sz="3600" dirty="0">
              <a:solidFill>
                <a:schemeClr val="bg1">
                  <a:lumMod val="85000"/>
                  <a:lumOff val="1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2654" b="95296" l="4200" r="98600">
                        <a14:foregroundMark x1="23000" y1="63329" x2="23000" y2="63329"/>
                        <a14:foregroundMark x1="28300" y1="73824" x2="28300" y2="73824"/>
                        <a14:foregroundMark x1="12500" y1="38239" x2="12500" y2="38239"/>
                        <a14:foregroundMark x1="11100" y1="43064" x2="11100" y2="43064"/>
                        <a14:foregroundMark x1="9900" y1="46321" x2="9900" y2="46321"/>
                        <a14:foregroundMark x1="7900" y1="42823" x2="7900" y2="42823"/>
                        <a14:foregroundMark x1="12600" y1="46803" x2="12600" y2="46803"/>
                        <a14:foregroundMark x1="12800" y1="49216" x2="12800" y2="49216"/>
                        <a14:foregroundMark x1="17400" y1="54403" x2="17400" y2="54403"/>
                        <a14:foregroundMark x1="18800" y1="55850" x2="18800" y2="55850"/>
                        <a14:foregroundMark x1="57800" y1="75513" x2="57800" y2="75513"/>
                        <a14:foregroundMark x1="56100" y1="77201" x2="56100" y2="77201"/>
                        <a14:foregroundMark x1="53300" y1="79373" x2="53300" y2="79373"/>
                        <a14:foregroundMark x1="54200" y1="78770" x2="54200" y2="78770"/>
                        <a14:foregroundMark x1="55100" y1="77925" x2="55100" y2="77925"/>
                        <a14:foregroundMark x1="34700" y1="81544" x2="34700" y2="81544"/>
                        <a14:foregroundMark x1="33700" y1="79976" x2="33700" y2="79976"/>
                        <a14:foregroundMark x1="38200" y1="86490" x2="38200" y2="86490"/>
                        <a14:backgroundMark x1="28200" y1="82871" x2="28200" y2="82871"/>
                        <a14:backgroundMark x1="30100" y1="83595" x2="30100" y2="83595"/>
                        <a14:backgroundMark x1="34600" y1="86007" x2="34600" y2="86007"/>
                        <a14:backgroundMark x1="35700" y1="90109" x2="35700" y2="90109"/>
                        <a14:backgroundMark x1="55700" y1="81785" x2="55700" y2="81785"/>
                      </a14:backgroundRemoval>
                    </a14:imgEffect>
                  </a14:imgLayer>
                </a14:imgProps>
              </a:ext>
              <a:ext uri="{28A0092B-C50C-407E-A947-70E740481C1C}">
                <a14:useLocalDpi xmlns:a14="http://schemas.microsoft.com/office/drawing/2010/main" val="0"/>
              </a:ext>
            </a:extLst>
          </a:blip>
          <a:stretch>
            <a:fillRect/>
          </a:stretch>
        </p:blipFill>
        <p:spPr>
          <a:xfrm>
            <a:off x="1115616" y="548680"/>
            <a:ext cx="6742148" cy="5589240"/>
          </a:xfrm>
          <a:prstGeom prst="rect">
            <a:avLst/>
          </a:prstGeom>
        </p:spPr>
      </p:pic>
    </p:spTree>
    <p:extLst>
      <p:ext uri="{BB962C8B-B14F-4D97-AF65-F5344CB8AC3E}">
        <p14:creationId xmlns:p14="http://schemas.microsoft.com/office/powerpoint/2010/main" val="79938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63688" y="2132856"/>
            <a:ext cx="5578489" cy="2308324"/>
          </a:xfrm>
          <a:prstGeom prst="rect">
            <a:avLst/>
          </a:prstGeom>
        </p:spPr>
        <p:txBody>
          <a:bodyPr wrap="square">
            <a:spAutoFit/>
          </a:bodyPr>
          <a:lstStyle/>
          <a:p>
            <a:pPr algn="ctr"/>
            <a:r>
              <a:rPr lang="en-US" sz="3600" dirty="0" smtClean="0">
                <a:solidFill>
                  <a:schemeClr val="bg1">
                    <a:lumMod val="85000"/>
                    <a:lumOff val="15000"/>
                  </a:schemeClr>
                </a:solidFill>
              </a:rPr>
              <a:t>Revelation 21:2</a:t>
            </a:r>
          </a:p>
          <a:p>
            <a:pPr algn="ctr"/>
            <a:r>
              <a:rPr lang="en-US" sz="3600" dirty="0" smtClean="0">
                <a:solidFill>
                  <a:schemeClr val="bg1">
                    <a:lumMod val="85000"/>
                    <a:lumOff val="15000"/>
                  </a:schemeClr>
                </a:solidFill>
              </a:rPr>
              <a:t>I saw the Holy City, the new Jerusalem, coming down out of heaven </a:t>
            </a:r>
            <a:r>
              <a:rPr lang="en-US" sz="3600" b="1" dirty="0" smtClean="0">
                <a:solidFill>
                  <a:schemeClr val="bg1">
                    <a:lumMod val="85000"/>
                    <a:lumOff val="15000"/>
                  </a:schemeClr>
                </a:solidFill>
              </a:rPr>
              <a:t>from God,</a:t>
            </a:r>
            <a:endParaRPr lang="en-CA" sz="3600" b="1" dirty="0">
              <a:solidFill>
                <a:schemeClr val="bg1">
                  <a:lumMod val="85000"/>
                  <a:lumOff val="15000"/>
                </a:schemeClr>
              </a:solidFill>
            </a:endParaRPr>
          </a:p>
        </p:txBody>
      </p:sp>
    </p:spTree>
    <p:extLst>
      <p:ext uri="{BB962C8B-B14F-4D97-AF65-F5344CB8AC3E}">
        <p14:creationId xmlns:p14="http://schemas.microsoft.com/office/powerpoint/2010/main" val="3540667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27584" y="1790814"/>
            <a:ext cx="7344816" cy="2862322"/>
          </a:xfrm>
          <a:prstGeom prst="rect">
            <a:avLst/>
          </a:prstGeom>
        </p:spPr>
        <p:txBody>
          <a:bodyPr wrap="square">
            <a:spAutoFit/>
          </a:bodyPr>
          <a:lstStyle/>
          <a:p>
            <a:pPr algn="ctr"/>
            <a:r>
              <a:rPr lang="en-US" sz="3600" dirty="0" smtClean="0">
                <a:solidFill>
                  <a:schemeClr val="bg1">
                    <a:lumMod val="85000"/>
                    <a:lumOff val="15000"/>
                  </a:schemeClr>
                </a:solidFill>
              </a:rPr>
              <a:t>Revelation 21:2</a:t>
            </a:r>
          </a:p>
          <a:p>
            <a:pPr algn="ctr"/>
            <a:r>
              <a:rPr lang="en-US" sz="3600" dirty="0" smtClean="0">
                <a:solidFill>
                  <a:schemeClr val="bg1">
                    <a:lumMod val="85000"/>
                    <a:lumOff val="15000"/>
                  </a:schemeClr>
                </a:solidFill>
              </a:rPr>
              <a:t>I saw the Holy City, the new Jerusalem, coming down out of heaven from God</a:t>
            </a:r>
            <a:r>
              <a:rPr lang="en-US" sz="3600" dirty="0">
                <a:solidFill>
                  <a:schemeClr val="bg1">
                    <a:lumMod val="85000"/>
                    <a:lumOff val="15000"/>
                  </a:schemeClr>
                </a:solidFill>
              </a:rPr>
              <a:t>, </a:t>
            </a:r>
            <a:r>
              <a:rPr lang="en-US" sz="3600" b="1" dirty="0">
                <a:solidFill>
                  <a:schemeClr val="bg1">
                    <a:lumMod val="85000"/>
                    <a:lumOff val="15000"/>
                  </a:schemeClr>
                </a:solidFill>
              </a:rPr>
              <a:t>prepared as a bride beautifully dressed for her </a:t>
            </a:r>
            <a:r>
              <a:rPr lang="en-US" sz="3600" b="1" dirty="0" smtClean="0">
                <a:solidFill>
                  <a:schemeClr val="bg1">
                    <a:lumMod val="85000"/>
                    <a:lumOff val="15000"/>
                  </a:schemeClr>
                </a:solidFill>
              </a:rPr>
              <a:t>husband</a:t>
            </a:r>
            <a:endParaRPr lang="en-CA" sz="3600" b="1" dirty="0">
              <a:solidFill>
                <a:schemeClr val="bg1">
                  <a:lumMod val="85000"/>
                  <a:lumOff val="15000"/>
                </a:schemeClr>
              </a:solidFill>
            </a:endParaRPr>
          </a:p>
        </p:txBody>
      </p:sp>
    </p:spTree>
    <p:extLst>
      <p:ext uri="{BB962C8B-B14F-4D97-AF65-F5344CB8AC3E}">
        <p14:creationId xmlns:p14="http://schemas.microsoft.com/office/powerpoint/2010/main" val="368899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63688" y="2132856"/>
            <a:ext cx="5578489" cy="2308324"/>
          </a:xfrm>
          <a:prstGeom prst="rect">
            <a:avLst/>
          </a:prstGeom>
        </p:spPr>
        <p:txBody>
          <a:bodyPr wrap="square">
            <a:spAutoFit/>
          </a:bodyPr>
          <a:lstStyle/>
          <a:p>
            <a:pPr algn="ctr"/>
            <a:r>
              <a:rPr lang="en-US" sz="3600" dirty="0" smtClean="0">
                <a:solidFill>
                  <a:schemeClr val="bg1">
                    <a:lumMod val="85000"/>
                    <a:lumOff val="15000"/>
                  </a:schemeClr>
                </a:solidFill>
              </a:rPr>
              <a:t>Revelation 21:5</a:t>
            </a:r>
          </a:p>
          <a:p>
            <a:pPr algn="ctr"/>
            <a:r>
              <a:rPr lang="en-US" sz="3600" dirty="0" smtClean="0">
                <a:solidFill>
                  <a:schemeClr val="bg1">
                    <a:lumMod val="85000"/>
                    <a:lumOff val="15000"/>
                  </a:schemeClr>
                </a:solidFill>
              </a:rPr>
              <a:t>He </a:t>
            </a:r>
            <a:r>
              <a:rPr lang="en-US" sz="3600" dirty="0">
                <a:solidFill>
                  <a:schemeClr val="bg1">
                    <a:lumMod val="85000"/>
                    <a:lumOff val="15000"/>
                  </a:schemeClr>
                </a:solidFill>
              </a:rPr>
              <a:t>who was seated on the throne said, “I am making everything </a:t>
            </a:r>
            <a:r>
              <a:rPr lang="en-US" sz="3600" dirty="0" smtClean="0">
                <a:solidFill>
                  <a:schemeClr val="bg1">
                    <a:lumMod val="85000"/>
                    <a:lumOff val="15000"/>
                  </a:schemeClr>
                </a:solidFill>
              </a:rPr>
              <a:t>new.”</a:t>
            </a:r>
            <a:endParaRPr lang="en-CA" sz="3600" dirty="0">
              <a:solidFill>
                <a:schemeClr val="bg1">
                  <a:lumMod val="85000"/>
                  <a:lumOff val="15000"/>
                </a:schemeClr>
              </a:solidFill>
            </a:endParaRPr>
          </a:p>
        </p:txBody>
      </p:sp>
    </p:spTree>
    <p:extLst>
      <p:ext uri="{BB962C8B-B14F-4D97-AF65-F5344CB8AC3E}">
        <p14:creationId xmlns:p14="http://schemas.microsoft.com/office/powerpoint/2010/main" val="3716787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9552" y="1556792"/>
            <a:ext cx="8064896" cy="3416320"/>
          </a:xfrm>
          <a:prstGeom prst="rect">
            <a:avLst/>
          </a:prstGeom>
        </p:spPr>
        <p:txBody>
          <a:bodyPr wrap="square">
            <a:spAutoFit/>
          </a:bodyPr>
          <a:lstStyle/>
          <a:p>
            <a:pPr algn="ctr"/>
            <a:r>
              <a:rPr lang="en-US" sz="3600" dirty="0" smtClean="0">
                <a:solidFill>
                  <a:schemeClr val="bg1">
                    <a:lumMod val="85000"/>
                    <a:lumOff val="15000"/>
                  </a:schemeClr>
                </a:solidFill>
              </a:rPr>
              <a:t>Revelation 21:4</a:t>
            </a:r>
          </a:p>
          <a:p>
            <a:pPr algn="ctr"/>
            <a:r>
              <a:rPr lang="en-US" sz="3600" dirty="0" smtClean="0">
                <a:solidFill>
                  <a:schemeClr val="bg1">
                    <a:lumMod val="85000"/>
                    <a:lumOff val="15000"/>
                  </a:schemeClr>
                </a:solidFill>
              </a:rPr>
              <a:t>He </a:t>
            </a:r>
            <a:r>
              <a:rPr lang="en-US" sz="3600" dirty="0">
                <a:solidFill>
                  <a:schemeClr val="bg1">
                    <a:lumMod val="85000"/>
                    <a:lumOff val="15000"/>
                  </a:schemeClr>
                </a:solidFill>
              </a:rPr>
              <a:t>will wipe away every tear from their eyes, and death shall be no more, neither shall there be mourning, nor crying, nor pain anymore, for the former things have passed away</a:t>
            </a:r>
            <a:endParaRPr lang="en-CA" sz="3600" dirty="0">
              <a:solidFill>
                <a:schemeClr val="bg1">
                  <a:lumMod val="85000"/>
                  <a:lumOff val="15000"/>
                </a:schemeClr>
              </a:solidFill>
            </a:endParaRPr>
          </a:p>
        </p:txBody>
      </p:sp>
    </p:spTree>
    <p:extLst>
      <p:ext uri="{BB962C8B-B14F-4D97-AF65-F5344CB8AC3E}">
        <p14:creationId xmlns:p14="http://schemas.microsoft.com/office/powerpoint/2010/main" val="3716787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75656" y="2636912"/>
            <a:ext cx="6120680" cy="1200329"/>
          </a:xfrm>
          <a:prstGeom prst="rect">
            <a:avLst/>
          </a:prstGeom>
        </p:spPr>
        <p:txBody>
          <a:bodyPr wrap="square">
            <a:spAutoFit/>
          </a:bodyPr>
          <a:lstStyle/>
          <a:p>
            <a:pPr algn="ctr"/>
            <a:r>
              <a:rPr lang="en-US" sz="3600" dirty="0" smtClean="0">
                <a:solidFill>
                  <a:schemeClr val="bg1">
                    <a:lumMod val="85000"/>
                    <a:lumOff val="15000"/>
                  </a:schemeClr>
                </a:solidFill>
              </a:rPr>
              <a:t>Psalm 56:8</a:t>
            </a:r>
          </a:p>
          <a:p>
            <a:pPr algn="ctr"/>
            <a:r>
              <a:rPr lang="en-US" sz="3600" dirty="0" smtClean="0">
                <a:solidFill>
                  <a:schemeClr val="bg1">
                    <a:lumMod val="85000"/>
                    <a:lumOff val="15000"/>
                  </a:schemeClr>
                </a:solidFill>
              </a:rPr>
              <a:t>He </a:t>
            </a:r>
            <a:r>
              <a:rPr lang="en-US" sz="3600" dirty="0">
                <a:solidFill>
                  <a:schemeClr val="bg1">
                    <a:lumMod val="85000"/>
                    <a:lumOff val="15000"/>
                  </a:schemeClr>
                </a:solidFill>
              </a:rPr>
              <a:t>saves our tears in a bottle</a:t>
            </a:r>
            <a:r>
              <a:rPr lang="en-US" sz="3600" dirty="0" smtClean="0">
                <a:solidFill>
                  <a:schemeClr val="bg1">
                    <a:lumMod val="85000"/>
                    <a:lumOff val="15000"/>
                  </a:schemeClr>
                </a:solidFill>
              </a:rPr>
              <a:t>.</a:t>
            </a:r>
            <a:endParaRPr lang="en-CA" sz="3600" dirty="0">
              <a:solidFill>
                <a:schemeClr val="bg1">
                  <a:lumMod val="85000"/>
                  <a:lumOff val="15000"/>
                </a:schemeClr>
              </a:solidFill>
            </a:endParaRPr>
          </a:p>
        </p:txBody>
      </p:sp>
    </p:spTree>
    <p:extLst>
      <p:ext uri="{BB962C8B-B14F-4D97-AF65-F5344CB8AC3E}">
        <p14:creationId xmlns:p14="http://schemas.microsoft.com/office/powerpoint/2010/main" val="121530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7544" y="1124744"/>
            <a:ext cx="8208912" cy="3970318"/>
          </a:xfrm>
          <a:prstGeom prst="rect">
            <a:avLst/>
          </a:prstGeom>
        </p:spPr>
        <p:txBody>
          <a:bodyPr wrap="square">
            <a:spAutoFit/>
          </a:bodyPr>
          <a:lstStyle/>
          <a:p>
            <a:pPr algn="ctr"/>
            <a:r>
              <a:rPr lang="en-US" sz="3600" dirty="0" smtClean="0">
                <a:solidFill>
                  <a:schemeClr val="bg1"/>
                </a:solidFill>
              </a:rPr>
              <a:t>Revelation 5:13</a:t>
            </a:r>
          </a:p>
          <a:p>
            <a:pPr algn="ctr"/>
            <a:r>
              <a:rPr lang="en-CA" sz="3600" dirty="0">
                <a:solidFill>
                  <a:schemeClr val="bg1"/>
                </a:solidFill>
              </a:rPr>
              <a:t>Then I heard every creature in heaven and on earth and under the earth and on the sea, and all that is in them, saying: "To him who sits on the throne and to the Lamb be praise and honor and glory and power, for ever and ever!"</a:t>
            </a:r>
          </a:p>
        </p:txBody>
      </p:sp>
    </p:spTree>
    <p:extLst>
      <p:ext uri="{BB962C8B-B14F-4D97-AF65-F5344CB8AC3E}">
        <p14:creationId xmlns:p14="http://schemas.microsoft.com/office/powerpoint/2010/main" val="210196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2806</TotalTime>
  <Words>279</Words>
  <Application>Microsoft Office PowerPoint</Application>
  <PresentationFormat>On-screen Show (4:3)</PresentationFormat>
  <Paragraphs>34</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KG HAPPY Solid</vt:lpstr>
      <vt:lpstr>Century Gothic</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Crystal Martin</dc:creator>
  <cp:lastModifiedBy>mab</cp:lastModifiedBy>
  <cp:revision>61</cp:revision>
  <dcterms:created xsi:type="dcterms:W3CDTF">2016-08-29T14:55:50Z</dcterms:created>
  <dcterms:modified xsi:type="dcterms:W3CDTF">2017-07-11T15:08:24Z</dcterms:modified>
</cp:coreProperties>
</file>