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4" r:id="rId4"/>
  </p:sldMasterIdLst>
  <p:notesMasterIdLst>
    <p:notesMasterId r:id="rId44"/>
  </p:notesMasterIdLst>
  <p:sldIdLst>
    <p:sldId id="282" r:id="rId5"/>
    <p:sldId id="312" r:id="rId6"/>
    <p:sldId id="313" r:id="rId7"/>
    <p:sldId id="314" r:id="rId8"/>
    <p:sldId id="300" r:id="rId9"/>
    <p:sldId id="301" r:id="rId10"/>
    <p:sldId id="303" r:id="rId11"/>
    <p:sldId id="302" r:id="rId12"/>
    <p:sldId id="305" r:id="rId13"/>
    <p:sldId id="304" r:id="rId14"/>
    <p:sldId id="306" r:id="rId15"/>
    <p:sldId id="307" r:id="rId16"/>
    <p:sldId id="308" r:id="rId17"/>
    <p:sldId id="283" r:id="rId18"/>
    <p:sldId id="284" r:id="rId19"/>
    <p:sldId id="285" r:id="rId20"/>
    <p:sldId id="309" r:id="rId21"/>
    <p:sldId id="310" r:id="rId22"/>
    <p:sldId id="286" r:id="rId23"/>
    <p:sldId id="287" r:id="rId24"/>
    <p:sldId id="315" r:id="rId25"/>
    <p:sldId id="316" r:id="rId26"/>
    <p:sldId id="288" r:id="rId27"/>
    <p:sldId id="289" r:id="rId28"/>
    <p:sldId id="311" r:id="rId29"/>
    <p:sldId id="318" r:id="rId30"/>
    <p:sldId id="290" r:id="rId31"/>
    <p:sldId id="319" r:id="rId32"/>
    <p:sldId id="320" r:id="rId33"/>
    <p:sldId id="321" r:id="rId34"/>
    <p:sldId id="322" r:id="rId35"/>
    <p:sldId id="328" r:id="rId36"/>
    <p:sldId id="292" r:id="rId37"/>
    <p:sldId id="293" r:id="rId38"/>
    <p:sldId id="294" r:id="rId39"/>
    <p:sldId id="295" r:id="rId40"/>
    <p:sldId id="296" r:id="rId41"/>
    <p:sldId id="291" r:id="rId42"/>
    <p:sldId id="324"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5" autoAdjust="0"/>
    <p:restoredTop sz="85359" autoAdjust="0"/>
  </p:normalViewPr>
  <p:slideViewPr>
    <p:cSldViewPr snapToGrid="0">
      <p:cViewPr varScale="1">
        <p:scale>
          <a:sx n="39" d="100"/>
          <a:sy n="39" d="100"/>
        </p:scale>
        <p:origin x="77" y="6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0ECFE8-36DB-4030-ABCC-8B1F6FC1CD1D}" type="datetimeFigureOut">
              <a:rPr lang="en-CA" smtClean="0"/>
              <a:t>2023-10-01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CF35F0-21CE-4C29-A77D-9284825CBD9C}" type="slidenum">
              <a:rPr lang="en-CA" smtClean="0"/>
              <a:t>‹#›</a:t>
            </a:fld>
            <a:endParaRPr lang="en-CA"/>
          </a:p>
        </p:txBody>
      </p:sp>
    </p:spTree>
    <p:extLst>
      <p:ext uri="{BB962C8B-B14F-4D97-AF65-F5344CB8AC3E}">
        <p14:creationId xmlns:p14="http://schemas.microsoft.com/office/powerpoint/2010/main" val="1434589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t>
            </a:r>
            <a:r>
              <a:rPr lang="en-CA" b="1" dirty="0"/>
              <a:t>CLICK</a:t>
            </a:r>
            <a:r>
              <a:rPr lang="en-CA" dirty="0"/>
              <a:t>] each line</a:t>
            </a:r>
          </a:p>
        </p:txBody>
      </p:sp>
      <p:sp>
        <p:nvSpPr>
          <p:cNvPr id="4" name="Slide Number Placeholder 3"/>
          <p:cNvSpPr>
            <a:spLocks noGrp="1"/>
          </p:cNvSpPr>
          <p:nvPr>
            <p:ph type="sldNum" sz="quarter" idx="5"/>
          </p:nvPr>
        </p:nvSpPr>
        <p:spPr/>
        <p:txBody>
          <a:bodyPr/>
          <a:lstStyle/>
          <a:p>
            <a:fld id="{F8CF35F0-21CE-4C29-A77D-9284825CBD9C}" type="slidenum">
              <a:rPr lang="en-CA" smtClean="0"/>
              <a:t>10</a:t>
            </a:fld>
            <a:endParaRPr lang="en-CA"/>
          </a:p>
        </p:txBody>
      </p:sp>
    </p:spTree>
    <p:extLst>
      <p:ext uri="{BB962C8B-B14F-4D97-AF65-F5344CB8AC3E}">
        <p14:creationId xmlns:p14="http://schemas.microsoft.com/office/powerpoint/2010/main" val="984618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t>
            </a:r>
            <a:r>
              <a:rPr lang="en-CA" b="1" dirty="0"/>
              <a:t>CLICK</a:t>
            </a:r>
            <a:r>
              <a:rPr lang="en-CA" dirty="0"/>
              <a:t>] John 8</a:t>
            </a:r>
          </a:p>
        </p:txBody>
      </p:sp>
      <p:sp>
        <p:nvSpPr>
          <p:cNvPr id="4" name="Slide Number Placeholder 3"/>
          <p:cNvSpPr>
            <a:spLocks noGrp="1"/>
          </p:cNvSpPr>
          <p:nvPr>
            <p:ph type="sldNum" sz="quarter" idx="5"/>
          </p:nvPr>
        </p:nvSpPr>
        <p:spPr/>
        <p:txBody>
          <a:bodyPr/>
          <a:lstStyle/>
          <a:p>
            <a:fld id="{F8CF35F0-21CE-4C29-A77D-9284825CBD9C}" type="slidenum">
              <a:rPr lang="en-CA" smtClean="0"/>
              <a:t>28</a:t>
            </a:fld>
            <a:endParaRPr lang="en-CA"/>
          </a:p>
        </p:txBody>
      </p:sp>
    </p:spTree>
    <p:extLst>
      <p:ext uri="{BB962C8B-B14F-4D97-AF65-F5344CB8AC3E}">
        <p14:creationId xmlns:p14="http://schemas.microsoft.com/office/powerpoint/2010/main" val="4159715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dirty="0">
                <a:solidFill>
                  <a:srgbClr val="000000"/>
                </a:solidFill>
                <a:effectLst/>
                <a:latin typeface="Calibri" panose="020F0502020204030204" pitchFamily="34" charset="0"/>
                <a:ea typeface="Times New Roman" panose="02020603050405020304" pitchFamily="18" charset="0"/>
              </a:rPr>
              <a:t>Truth is a loaded word in our culture</a:t>
            </a:r>
            <a:endParaRPr lang="en-CA" dirty="0"/>
          </a:p>
        </p:txBody>
      </p:sp>
      <p:sp>
        <p:nvSpPr>
          <p:cNvPr id="4" name="Slide Number Placeholder 3"/>
          <p:cNvSpPr>
            <a:spLocks noGrp="1"/>
          </p:cNvSpPr>
          <p:nvPr>
            <p:ph type="sldNum" sz="quarter" idx="5"/>
          </p:nvPr>
        </p:nvSpPr>
        <p:spPr/>
        <p:txBody>
          <a:bodyPr/>
          <a:lstStyle/>
          <a:p>
            <a:fld id="{F8CF35F0-21CE-4C29-A77D-9284825CBD9C}" type="slidenum">
              <a:rPr lang="en-CA" smtClean="0"/>
              <a:t>30</a:t>
            </a:fld>
            <a:endParaRPr lang="en-CA"/>
          </a:p>
        </p:txBody>
      </p:sp>
    </p:spTree>
    <p:extLst>
      <p:ext uri="{BB962C8B-B14F-4D97-AF65-F5344CB8AC3E}">
        <p14:creationId xmlns:p14="http://schemas.microsoft.com/office/powerpoint/2010/main" val="1655278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10/1/2023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89563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3ED0CC-082F-4160-86E5-0D6041F12778}" type="datetime1">
              <a:rPr lang="en-US" smtClean="0"/>
              <a:t>10/1/2023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6295569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3ED0CC-082F-4160-86E5-0D6041F12778}" type="datetime1">
              <a:rPr lang="en-US" smtClean="0"/>
              <a:t>10/1/2023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2471473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073ED0CC-082F-4160-86E5-0D6041F12778}" type="datetime1">
              <a:rPr lang="en-US" smtClean="0"/>
              <a:t>10/1/2023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7959245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073ED0CC-082F-4160-86E5-0D6041F12778}" type="datetime1">
              <a:rPr lang="en-US" smtClean="0"/>
              <a:t>10/1/2023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2216074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3ED0CC-082F-4160-86E5-0D6041F12778}" type="datetime1">
              <a:rPr lang="en-US" smtClean="0"/>
              <a:t>10/1/2023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9820722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3ED0CC-082F-4160-86E5-0D6041F12778}" type="datetime1">
              <a:rPr lang="en-US" smtClean="0"/>
              <a:t>10/1/2023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5562891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3ED0CC-082F-4160-86E5-0D6041F12778}" type="datetime1">
              <a:rPr lang="en-US" smtClean="0"/>
              <a:t>10/1/2023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67937222"/>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3ED0CC-082F-4160-86E5-0D6041F12778}" type="datetime1">
              <a:rPr lang="en-US" smtClean="0"/>
              <a:t>10/1/2023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8790956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1413" y="609600"/>
            <a:ext cx="9905998" cy="838200"/>
          </a:xfrm>
        </p:spPr>
        <p:txBody>
          <a:bodyPr/>
          <a:lstStyle>
            <a:lvl1pPr algn="r">
              <a:defRPr sz="4800" b="1" cap="none"/>
            </a:lvl1pPr>
          </a:lstStyle>
          <a:p>
            <a:r>
              <a:rPr lang="en-US" dirty="0"/>
              <a:t>Gospels</a:t>
            </a:r>
          </a:p>
        </p:txBody>
      </p:sp>
      <p:sp>
        <p:nvSpPr>
          <p:cNvPr id="3" name="Content Placeholder 2"/>
          <p:cNvSpPr>
            <a:spLocks noGrp="1"/>
          </p:cNvSpPr>
          <p:nvPr>
            <p:ph idx="1" hasCustomPrompt="1"/>
          </p:nvPr>
        </p:nvSpPr>
        <p:spPr>
          <a:xfrm>
            <a:off x="1141413" y="1666875"/>
            <a:ext cx="9905998" cy="4124325"/>
          </a:xfrm>
        </p:spPr>
        <p:txBody>
          <a:bodyPr anchor="t"/>
          <a:lstStyle>
            <a:lvl1pPr marL="0" indent="0">
              <a:buNone/>
              <a:defRPr sz="3600" b="1" cap="none" baseline="0">
                <a:latin typeface="+mn-lt"/>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3C55A3C-5767-4844-A0A3-83778C2E5409}" type="datetime1">
              <a:rPr lang="en-US" smtClean="0"/>
              <a:t>10/1/2023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32732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10/1/2023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406918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10/1/2023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17019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10/1/2023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62971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10/1/2023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04805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10/1/2023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5542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10/1/2023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131333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9EA15526-7079-4B7B-987C-1B5FAE11A0FF}" type="datetime1">
              <a:rPr lang="en-US" smtClean="0"/>
              <a:t>10/1/2023</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pPr algn="l"/>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0544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073ED0CC-082F-4160-86E5-0D6041F12778}" type="datetime1">
              <a:rPr lang="en-US" smtClean="0"/>
              <a:t>10/1/2023</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637055139"/>
      </p:ext>
    </p:extLst>
  </p:cSld>
  <p:clrMap bg1="dk1" tx1="lt1" bg2="dk2" tx2="lt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Lst>
  <p:hf sldNum="0" hdr="0" ftr="0" dt="0"/>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732988-A6D0-9D48-C93B-C3AAD1D2FE67}"/>
              </a:ext>
            </a:extLst>
          </p:cNvPr>
          <p:cNvSpPr>
            <a:spLocks noGrp="1"/>
          </p:cNvSpPr>
          <p:nvPr>
            <p:ph type="ctrTitle"/>
          </p:nvPr>
        </p:nvSpPr>
        <p:spPr>
          <a:xfrm>
            <a:off x="0" y="609601"/>
            <a:ext cx="12192000" cy="3200400"/>
          </a:xfrm>
        </p:spPr>
        <p:txBody>
          <a:bodyPr/>
          <a:lstStyle/>
          <a:p>
            <a:r>
              <a:rPr lang="en-CA" dirty="0">
                <a:latin typeface="Arial Black" panose="020B0A04020102020204" pitchFamily="34" charset="0"/>
              </a:rPr>
              <a:t>Values</a:t>
            </a:r>
            <a:r>
              <a:rPr lang="en-CA" dirty="0"/>
              <a:t> | </a:t>
            </a:r>
            <a:r>
              <a:rPr lang="en-CA" dirty="0">
                <a:latin typeface="Arial" panose="020B0604020202020204" pitchFamily="34" charset="0"/>
                <a:cs typeface="Arial" panose="020B0604020202020204" pitchFamily="34" charset="0"/>
              </a:rPr>
              <a:t>What is important</a:t>
            </a:r>
            <a:br>
              <a:rPr lang="en-CA" dirty="0">
                <a:latin typeface="Arial" panose="020B0604020202020204" pitchFamily="34" charset="0"/>
                <a:cs typeface="Arial" panose="020B0604020202020204" pitchFamily="34" charset="0"/>
              </a:rPr>
            </a:br>
            <a:r>
              <a:rPr lang="en-CA" dirty="0">
                <a:latin typeface="Arial" panose="020B0604020202020204" pitchFamily="34" charset="0"/>
                <a:cs typeface="Arial" panose="020B0604020202020204" pitchFamily="34" charset="0"/>
              </a:rPr>
              <a:t>living in a post-Christian world</a:t>
            </a:r>
          </a:p>
        </p:txBody>
      </p:sp>
      <p:sp>
        <p:nvSpPr>
          <p:cNvPr id="5" name="Subtitle 4">
            <a:extLst>
              <a:ext uri="{FF2B5EF4-FFF2-40B4-BE49-F238E27FC236}">
                <a16:creationId xmlns:a16="http://schemas.microsoft.com/office/drawing/2014/main" id="{04C39A83-0D46-C40E-3030-C7D05A31F1D5}"/>
              </a:ext>
            </a:extLst>
          </p:cNvPr>
          <p:cNvSpPr>
            <a:spLocks noGrp="1"/>
          </p:cNvSpPr>
          <p:nvPr>
            <p:ph type="subTitle" idx="1"/>
          </p:nvPr>
        </p:nvSpPr>
        <p:spPr/>
        <p:txBody>
          <a:bodyPr>
            <a:normAutofit/>
          </a:bodyPr>
          <a:lstStyle/>
          <a:p>
            <a:r>
              <a:rPr lang="en-CA" sz="4000" dirty="0">
                <a:latin typeface="Arial" panose="020B0604020202020204" pitchFamily="34" charset="0"/>
                <a:cs typeface="Arial" panose="020B0604020202020204" pitchFamily="34" charset="0"/>
              </a:rPr>
              <a:t>1 October 2023 | Michael Bells</a:t>
            </a:r>
          </a:p>
        </p:txBody>
      </p:sp>
    </p:spTree>
    <p:extLst>
      <p:ext uri="{BB962C8B-B14F-4D97-AF65-F5344CB8AC3E}">
        <p14:creationId xmlns:p14="http://schemas.microsoft.com/office/powerpoint/2010/main" val="2905782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E60742-E561-473D-4EF8-8C56A7DBBCEB}"/>
              </a:ext>
            </a:extLst>
          </p:cNvPr>
          <p:cNvSpPr>
            <a:spLocks noGrp="1"/>
          </p:cNvSpPr>
          <p:nvPr>
            <p:ph idx="1"/>
          </p:nvPr>
        </p:nvSpPr>
        <p:spPr>
          <a:xfrm>
            <a:off x="651753" y="817123"/>
            <a:ext cx="10395658" cy="4974077"/>
          </a:xfrm>
        </p:spPr>
        <p:txBody>
          <a:bodyPr>
            <a:normAutofit/>
          </a:bodyPr>
          <a:lstStyle/>
          <a:p>
            <a:pPr marL="895350" indent="-895350"/>
            <a:r>
              <a:rPr lang="en-CA" sz="3600" b="0" kern="1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The </a:t>
            </a:r>
            <a:r>
              <a:rPr lang="en-CA" sz="3600" b="0" kern="100" dirty="0">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Arial" panose="020B0604020202020204" pitchFamily="34" charset="0"/>
              </a:rPr>
              <a:t>missional</a:t>
            </a:r>
            <a:r>
              <a:rPr lang="en-CA" sz="3600" b="0" kern="1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mindset </a:t>
            </a:r>
            <a:br>
              <a:rPr lang="en-CA" sz="3600" b="0" kern="1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br>
            <a:r>
              <a:rPr lang="en-CA" sz="3600" b="0" kern="1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is to </a:t>
            </a:r>
            <a:r>
              <a:rPr lang="en-CA" sz="3600" b="0" kern="100" dirty="0">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Arial" panose="020B0604020202020204" pitchFamily="34" charset="0"/>
              </a:rPr>
              <a:t>go</a:t>
            </a:r>
            <a:r>
              <a:rPr lang="en-CA" sz="3600" b="0" kern="1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and </a:t>
            </a:r>
            <a:r>
              <a:rPr lang="en-CA" sz="3600" b="0" kern="100" dirty="0">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Arial" panose="020B0604020202020204" pitchFamily="34" charset="0"/>
              </a:rPr>
              <a:t>lift-up</a:t>
            </a:r>
            <a:r>
              <a:rPr lang="en-CA" sz="3600" b="0" kern="1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Christ – </a:t>
            </a:r>
            <a:r>
              <a:rPr lang="en-CA" b="0" kern="100" dirty="0">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Arial" panose="020B0604020202020204" pitchFamily="34" charset="0"/>
              </a:rPr>
              <a:t>everywhere</a:t>
            </a:r>
            <a:r>
              <a:rPr lang="en-CA" sz="3600" b="0" kern="1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a:t>
            </a:r>
          </a:p>
          <a:p>
            <a:pPr marL="895350" indent="-895350"/>
            <a:r>
              <a:rPr lang="en-CA" sz="3600" b="0" kern="1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The </a:t>
            </a:r>
            <a:r>
              <a:rPr lang="en-CA" sz="3600" b="0" kern="100" dirty="0">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Arial" panose="020B0604020202020204" pitchFamily="34" charset="0"/>
              </a:rPr>
              <a:t>relational</a:t>
            </a:r>
            <a:r>
              <a:rPr lang="en-CA" sz="3600" b="0" kern="1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mindset: </a:t>
            </a:r>
            <a:br>
              <a:rPr lang="en-CA" sz="3600" b="0" kern="1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br>
            <a:r>
              <a:rPr lang="en-CA" sz="3600" b="0" kern="1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a:t>
            </a:r>
            <a:r>
              <a:rPr lang="en-CA" sz="3600" b="0" kern="100" dirty="0">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Arial" panose="020B0604020202020204" pitchFamily="34" charset="0"/>
              </a:rPr>
              <a:t>What is truth</a:t>
            </a:r>
            <a:r>
              <a:rPr lang="en-CA" sz="3600" b="0" kern="1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a:t>
            </a:r>
            <a:br>
              <a:rPr lang="en-CA" sz="3600" b="0" kern="1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br>
            <a:r>
              <a:rPr lang="en-CA" sz="3600" b="0" kern="1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The first thing that comes to mind is </a:t>
            </a:r>
            <a:r>
              <a:rPr lang="en-CA" sz="3600" b="0" kern="100" dirty="0">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Arial" panose="020B0604020202020204" pitchFamily="34" charset="0"/>
              </a:rPr>
              <a:t>Jesus</a:t>
            </a:r>
            <a:r>
              <a:rPr lang="en-CA" sz="3600" b="0" kern="1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a:t>
            </a:r>
          </a:p>
          <a:p>
            <a:pPr marL="895350" indent="-895350"/>
            <a:r>
              <a:rPr lang="en-US" sz="3600" b="0" kern="1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The </a:t>
            </a:r>
            <a:r>
              <a:rPr lang="en-US" b="0" kern="100" dirty="0">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Arial" panose="020B0604020202020204" pitchFamily="34" charset="0"/>
              </a:rPr>
              <a:t>incarnational</a:t>
            </a:r>
            <a:r>
              <a:rPr lang="en-US" sz="3600" b="0" kern="1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mindset </a:t>
            </a:r>
            <a:br>
              <a:rPr lang="en-US" sz="3600" b="0" kern="1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br>
            <a:r>
              <a:rPr lang="en-US" sz="3600" b="0" kern="1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means that the </a:t>
            </a:r>
            <a:r>
              <a:rPr lang="en-US" b="0" kern="100" dirty="0">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Arial" panose="020B0604020202020204" pitchFamily="34" charset="0"/>
              </a:rPr>
              <a:t>gospel</a:t>
            </a:r>
            <a:r>
              <a:rPr lang="en-US" sz="3600" b="0" kern="1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will sound and look differently in all </a:t>
            </a:r>
            <a:r>
              <a:rPr lang="en-US" b="0" kern="100" dirty="0">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Arial" panose="020B0604020202020204" pitchFamily="34" charset="0"/>
              </a:rPr>
              <a:t>cultures</a:t>
            </a:r>
          </a:p>
          <a:p>
            <a:endParaRPr lang="en-CA" sz="3600" kern="1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endParaRPr lang="en-CA" dirty="0"/>
          </a:p>
        </p:txBody>
      </p:sp>
    </p:spTree>
    <p:extLst>
      <p:ext uri="{BB962C8B-B14F-4D97-AF65-F5344CB8AC3E}">
        <p14:creationId xmlns:p14="http://schemas.microsoft.com/office/powerpoint/2010/main" val="42665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5" name="Content Placeholder 4" descr="A blue and purple background with white text&#10;&#10;Description automatically generated">
            <a:extLst>
              <a:ext uri="{FF2B5EF4-FFF2-40B4-BE49-F238E27FC236}">
                <a16:creationId xmlns:a16="http://schemas.microsoft.com/office/drawing/2014/main" id="{62B973D7-B3F9-0414-7F0C-72888DBAD6BA}"/>
              </a:ext>
            </a:extLst>
          </p:cNvPr>
          <p:cNvPicPr>
            <a:picLocks noGrp="1" noChangeAspect="1"/>
          </p:cNvPicPr>
          <p:nvPr>
            <p:ph idx="1"/>
          </p:nvPr>
        </p:nvPicPr>
        <p:blipFill rotWithShape="1">
          <a:blip r:embed="rId3"/>
          <a:srcRect/>
          <a:stretch/>
        </p:blipFill>
        <p:spPr>
          <a:xfrm>
            <a:off x="20" y="10"/>
            <a:ext cx="12191980" cy="6857990"/>
          </a:xfrm>
          <a:prstGeom prst="rect">
            <a:avLst/>
          </a:prstGeom>
        </p:spPr>
      </p:pic>
    </p:spTree>
    <p:extLst>
      <p:ext uri="{BB962C8B-B14F-4D97-AF65-F5344CB8AC3E}">
        <p14:creationId xmlns:p14="http://schemas.microsoft.com/office/powerpoint/2010/main" val="1669305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B61D4-6478-672E-B781-0A12F9F552E9}"/>
              </a:ext>
            </a:extLst>
          </p:cNvPr>
          <p:cNvSpPr>
            <a:spLocks noGrp="1"/>
          </p:cNvSpPr>
          <p:nvPr>
            <p:ph type="title"/>
          </p:nvPr>
        </p:nvSpPr>
        <p:spPr/>
        <p:txBody>
          <a:bodyPr/>
          <a:lstStyle/>
          <a:p>
            <a:r>
              <a:rPr lang="en-CA" dirty="0"/>
              <a:t>John 13:34-35</a:t>
            </a:r>
          </a:p>
        </p:txBody>
      </p:sp>
      <p:sp>
        <p:nvSpPr>
          <p:cNvPr id="3" name="Content Placeholder 2">
            <a:extLst>
              <a:ext uri="{FF2B5EF4-FFF2-40B4-BE49-F238E27FC236}">
                <a16:creationId xmlns:a16="http://schemas.microsoft.com/office/drawing/2014/main" id="{40AC5714-0B62-2079-1BC8-BA9E055EF2A6}"/>
              </a:ext>
            </a:extLst>
          </p:cNvPr>
          <p:cNvSpPr>
            <a:spLocks noGrp="1"/>
          </p:cNvSpPr>
          <p:nvPr>
            <p:ph idx="1"/>
          </p:nvPr>
        </p:nvSpPr>
        <p:spPr/>
        <p:txBody>
          <a:bodyPr/>
          <a:lstStyle/>
          <a:p>
            <a:pPr algn="r"/>
            <a:r>
              <a:rPr lang="en-US" sz="3600" b="1" i="1" dirty="0">
                <a:ln w="3175" cmpd="sng">
                  <a:noFill/>
                </a:ln>
                <a:effectLst>
                  <a:outerShdw blurRad="38100" dist="38100" dir="2700000" algn="tl">
                    <a:srgbClr val="000000">
                      <a:alpha val="43137"/>
                    </a:srgbClr>
                  </a:outerShdw>
                </a:effectLst>
                <a:latin typeface="Georgia" panose="02040502050405020303" pitchFamily="18" charset="0"/>
                <a:ea typeface="+mj-ea"/>
                <a:cs typeface="+mj-cs"/>
              </a:rPr>
              <a:t>A new command I give you: </a:t>
            </a:r>
            <a:br>
              <a:rPr lang="en-US" sz="3600" b="1" i="1" dirty="0">
                <a:ln w="3175" cmpd="sng">
                  <a:noFill/>
                </a:ln>
                <a:effectLst>
                  <a:outerShdw blurRad="38100" dist="38100" dir="2700000" algn="tl">
                    <a:srgbClr val="000000">
                      <a:alpha val="43137"/>
                    </a:srgbClr>
                  </a:outerShdw>
                </a:effectLst>
                <a:latin typeface="Georgia" panose="02040502050405020303" pitchFamily="18" charset="0"/>
                <a:ea typeface="+mj-ea"/>
                <a:cs typeface="+mj-cs"/>
              </a:rPr>
            </a:br>
            <a:r>
              <a:rPr lang="en-US" sz="3600" b="1" i="1" dirty="0">
                <a:ln w="3175" cmpd="sng">
                  <a:noFill/>
                </a:ln>
                <a:effectLst>
                  <a:outerShdw blurRad="38100" dist="38100" dir="2700000" algn="tl">
                    <a:srgbClr val="000000">
                      <a:alpha val="43137"/>
                    </a:srgbClr>
                  </a:outerShdw>
                </a:effectLst>
                <a:latin typeface="Georgia" panose="02040502050405020303" pitchFamily="18" charset="0"/>
                <a:ea typeface="+mj-ea"/>
                <a:cs typeface="+mj-cs"/>
              </a:rPr>
              <a:t>Love one another.</a:t>
            </a:r>
            <a:br>
              <a:rPr lang="en-US" sz="3600" b="1" i="1" dirty="0">
                <a:ln w="3175" cmpd="sng">
                  <a:noFill/>
                </a:ln>
                <a:effectLst>
                  <a:outerShdw blurRad="38100" dist="38100" dir="2700000" algn="tl">
                    <a:srgbClr val="000000">
                      <a:alpha val="43137"/>
                    </a:srgbClr>
                  </a:outerShdw>
                </a:effectLst>
                <a:latin typeface="Georgia" panose="02040502050405020303" pitchFamily="18" charset="0"/>
                <a:ea typeface="+mj-ea"/>
                <a:cs typeface="+mj-cs"/>
              </a:rPr>
            </a:br>
            <a:r>
              <a:rPr lang="en-US" sz="3600" b="1" i="1" dirty="0">
                <a:ln w="3175" cmpd="sng">
                  <a:noFill/>
                </a:ln>
                <a:effectLst>
                  <a:outerShdw blurRad="38100" dist="38100" dir="2700000" algn="tl">
                    <a:srgbClr val="000000">
                      <a:alpha val="43137"/>
                    </a:srgbClr>
                  </a:outerShdw>
                </a:effectLst>
                <a:latin typeface="Georgia" panose="02040502050405020303" pitchFamily="18" charset="0"/>
                <a:ea typeface="+mj-ea"/>
                <a:cs typeface="+mj-cs"/>
              </a:rPr>
              <a:t>As I have loved you, so you must love </a:t>
            </a:r>
            <a:br>
              <a:rPr lang="en-US" sz="3600" b="1" i="1" dirty="0">
                <a:ln w="3175" cmpd="sng">
                  <a:noFill/>
                </a:ln>
                <a:effectLst>
                  <a:outerShdw blurRad="38100" dist="38100" dir="2700000" algn="tl">
                    <a:srgbClr val="000000">
                      <a:alpha val="43137"/>
                    </a:srgbClr>
                  </a:outerShdw>
                </a:effectLst>
                <a:latin typeface="Georgia" panose="02040502050405020303" pitchFamily="18" charset="0"/>
                <a:ea typeface="+mj-ea"/>
                <a:cs typeface="+mj-cs"/>
              </a:rPr>
            </a:br>
            <a:r>
              <a:rPr lang="en-US" sz="3600" b="1" i="1" dirty="0">
                <a:ln w="3175" cmpd="sng">
                  <a:noFill/>
                </a:ln>
                <a:effectLst>
                  <a:outerShdw blurRad="38100" dist="38100" dir="2700000" algn="tl">
                    <a:srgbClr val="000000">
                      <a:alpha val="43137"/>
                    </a:srgbClr>
                  </a:outerShdw>
                </a:effectLst>
                <a:latin typeface="Georgia" panose="02040502050405020303" pitchFamily="18" charset="0"/>
                <a:ea typeface="+mj-ea"/>
                <a:cs typeface="+mj-cs"/>
              </a:rPr>
              <a:t>one another. By this everyone will know that you are my disciples, </a:t>
            </a:r>
            <a:br>
              <a:rPr lang="en-US" sz="3600" b="1" i="1" dirty="0">
                <a:ln w="3175" cmpd="sng">
                  <a:noFill/>
                </a:ln>
                <a:effectLst>
                  <a:outerShdw blurRad="38100" dist="38100" dir="2700000" algn="tl">
                    <a:srgbClr val="000000">
                      <a:alpha val="43137"/>
                    </a:srgbClr>
                  </a:outerShdw>
                </a:effectLst>
                <a:latin typeface="Georgia" panose="02040502050405020303" pitchFamily="18" charset="0"/>
                <a:ea typeface="+mj-ea"/>
                <a:cs typeface="+mj-cs"/>
              </a:rPr>
            </a:br>
            <a:r>
              <a:rPr lang="en-US" sz="3600" b="1" i="1" dirty="0">
                <a:ln w="3175" cmpd="sng">
                  <a:noFill/>
                </a:ln>
                <a:effectLst>
                  <a:outerShdw blurRad="38100" dist="38100" dir="2700000" algn="tl">
                    <a:srgbClr val="000000">
                      <a:alpha val="43137"/>
                    </a:srgbClr>
                  </a:outerShdw>
                </a:effectLst>
                <a:latin typeface="Georgia" panose="02040502050405020303" pitchFamily="18" charset="0"/>
                <a:ea typeface="+mj-ea"/>
                <a:cs typeface="+mj-cs"/>
              </a:rPr>
              <a:t>if you love one another.</a:t>
            </a:r>
            <a:endParaRPr lang="en-CA" sz="3600" b="1" i="1" dirty="0">
              <a:ln w="3175" cmpd="sng">
                <a:noFill/>
              </a:ln>
              <a:effectLst>
                <a:outerShdw blurRad="38100" dist="38100" dir="2700000" algn="tl">
                  <a:srgbClr val="000000">
                    <a:alpha val="43137"/>
                  </a:srgbClr>
                </a:outerShdw>
              </a:effectLst>
              <a:latin typeface="Georgia" panose="02040502050405020303" pitchFamily="18" charset="0"/>
              <a:ea typeface="+mj-ea"/>
              <a:cs typeface="+mj-cs"/>
            </a:endParaRPr>
          </a:p>
          <a:p>
            <a:endParaRPr lang="en-CA" dirty="0"/>
          </a:p>
        </p:txBody>
      </p:sp>
    </p:spTree>
    <p:extLst>
      <p:ext uri="{BB962C8B-B14F-4D97-AF65-F5344CB8AC3E}">
        <p14:creationId xmlns:p14="http://schemas.microsoft.com/office/powerpoint/2010/main" val="687243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E3CD2-A7B6-CFCA-173C-5990B0304F07}"/>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FBFD8B93-34D2-F32D-2C51-A865F5BBE32C}"/>
              </a:ext>
            </a:extLst>
          </p:cNvPr>
          <p:cNvSpPr>
            <a:spLocks noGrp="1"/>
          </p:cNvSpPr>
          <p:nvPr>
            <p:ph idx="1"/>
          </p:nvPr>
        </p:nvSpPr>
        <p:spPr>
          <a:xfrm>
            <a:off x="0" y="1666875"/>
            <a:ext cx="12192000" cy="4124325"/>
          </a:xfrm>
        </p:spPr>
        <p:txBody>
          <a:bodyPr anchor="b">
            <a:normAutofit/>
          </a:bodyPr>
          <a:lstStyle/>
          <a:p>
            <a:pPr algn="ctr"/>
            <a:r>
              <a:rPr lang="en-CA" sz="4800" b="0"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If we don’t </a:t>
            </a:r>
            <a:r>
              <a:rPr lang="en-CA" sz="4800" b="0" dirty="0">
                <a:solidFill>
                  <a:schemeClr val="tx1"/>
                </a:solidFill>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cs typeface="Arial" panose="020B0604020202020204" pitchFamily="34" charset="0"/>
              </a:rPr>
              <a:t>live love</a:t>
            </a:r>
            <a:br>
              <a:rPr lang="en-CA" sz="4800" b="0"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br>
            <a:r>
              <a:rPr lang="en-CA" sz="4800" b="0"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we are just </a:t>
            </a:r>
            <a:r>
              <a:rPr lang="en-CA" sz="4800" b="0" dirty="0">
                <a:solidFill>
                  <a:schemeClr val="tx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making</a:t>
            </a:r>
            <a:r>
              <a:rPr lang="en-CA" sz="4800" b="0"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 lot of </a:t>
            </a:r>
            <a:r>
              <a:rPr lang="en-CA" sz="4800" b="0" dirty="0">
                <a:solidFill>
                  <a:schemeClr val="tx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noise</a:t>
            </a:r>
          </a:p>
        </p:txBody>
      </p:sp>
    </p:spTree>
    <p:extLst>
      <p:ext uri="{BB962C8B-B14F-4D97-AF65-F5344CB8AC3E}">
        <p14:creationId xmlns:p14="http://schemas.microsoft.com/office/powerpoint/2010/main" val="3357774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0810D-F699-8A01-68E9-EF55AB1B2DFB}"/>
              </a:ext>
            </a:extLst>
          </p:cNvPr>
          <p:cNvSpPr>
            <a:spLocks noGrp="1"/>
          </p:cNvSpPr>
          <p:nvPr>
            <p:ph type="title"/>
          </p:nvPr>
        </p:nvSpPr>
        <p:spPr/>
        <p:txBody>
          <a:bodyPr/>
          <a:lstStyle/>
          <a:p>
            <a:r>
              <a:rPr lang="en-CA" dirty="0"/>
              <a:t>Gospels</a:t>
            </a:r>
          </a:p>
        </p:txBody>
      </p:sp>
      <p:sp>
        <p:nvSpPr>
          <p:cNvPr id="3" name="Content Placeholder 2">
            <a:extLst>
              <a:ext uri="{FF2B5EF4-FFF2-40B4-BE49-F238E27FC236}">
                <a16:creationId xmlns:a16="http://schemas.microsoft.com/office/drawing/2014/main" id="{6FF3600C-BE49-EA8B-B478-1B369879C98B}"/>
              </a:ext>
            </a:extLst>
          </p:cNvPr>
          <p:cNvSpPr>
            <a:spLocks noGrp="1"/>
          </p:cNvSpPr>
          <p:nvPr>
            <p:ph idx="1"/>
          </p:nvPr>
        </p:nvSpPr>
        <p:spPr/>
        <p:txBody>
          <a:bodyPr>
            <a:normAutofit/>
          </a:bodyPr>
          <a:lstStyle/>
          <a:p>
            <a:pPr algn="ctr"/>
            <a:r>
              <a:rPr lang="en-CA" sz="4400" dirty="0"/>
              <a:t>Matthew</a:t>
            </a:r>
          </a:p>
          <a:p>
            <a:pPr algn="ctr"/>
            <a:r>
              <a:rPr lang="en-CA" sz="4400" dirty="0"/>
              <a:t>Mark</a:t>
            </a:r>
          </a:p>
          <a:p>
            <a:pPr algn="ctr"/>
            <a:r>
              <a:rPr lang="en-CA" sz="4400" dirty="0"/>
              <a:t>Luke </a:t>
            </a:r>
          </a:p>
          <a:p>
            <a:pPr algn="ctr"/>
            <a:r>
              <a:rPr lang="en-CA" sz="4400" dirty="0"/>
              <a:t>John</a:t>
            </a:r>
          </a:p>
        </p:txBody>
      </p:sp>
    </p:spTree>
    <p:extLst>
      <p:ext uri="{BB962C8B-B14F-4D97-AF65-F5344CB8AC3E}">
        <p14:creationId xmlns:p14="http://schemas.microsoft.com/office/powerpoint/2010/main" val="262746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4"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1748D-BEF9-6B34-B2E3-59AFDC0A59A0}"/>
              </a:ext>
            </a:extLst>
          </p:cNvPr>
          <p:cNvSpPr>
            <a:spLocks noGrp="1"/>
          </p:cNvSpPr>
          <p:nvPr>
            <p:ph type="title"/>
          </p:nvPr>
        </p:nvSpPr>
        <p:spPr/>
        <p:txBody>
          <a:bodyPr/>
          <a:lstStyle/>
          <a:p>
            <a:r>
              <a:rPr lang="en-CA" dirty="0"/>
              <a:t>Acts</a:t>
            </a:r>
          </a:p>
        </p:txBody>
      </p:sp>
      <p:sp>
        <p:nvSpPr>
          <p:cNvPr id="3" name="Content Placeholder 2">
            <a:extLst>
              <a:ext uri="{FF2B5EF4-FFF2-40B4-BE49-F238E27FC236}">
                <a16:creationId xmlns:a16="http://schemas.microsoft.com/office/drawing/2014/main" id="{E97C582B-3581-7FF6-F34B-EC2AA8F26307}"/>
              </a:ext>
            </a:extLst>
          </p:cNvPr>
          <p:cNvSpPr>
            <a:spLocks noGrp="1"/>
          </p:cNvSpPr>
          <p:nvPr>
            <p:ph idx="1"/>
          </p:nvPr>
        </p:nvSpPr>
        <p:spPr/>
        <p:txBody>
          <a:bodyPr>
            <a:normAutofit lnSpcReduction="10000"/>
          </a:bodyPr>
          <a:lstStyle/>
          <a:p>
            <a:pPr>
              <a:spcAft>
                <a:spcPts val="300"/>
              </a:spcAft>
            </a:pPr>
            <a:r>
              <a:rPr lang="en-CA" b="0"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Picture of the impact of </a:t>
            </a:r>
            <a:r>
              <a:rPr lang="en-CA" b="0" dirty="0">
                <a:solidFill>
                  <a:schemeClr val="tx1"/>
                </a:solidFill>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cs typeface="Arial" panose="020B0604020202020204" pitchFamily="34" charset="0"/>
              </a:rPr>
              <a:t>Jesus’ life </a:t>
            </a:r>
            <a:r>
              <a:rPr lang="en-CA" b="0"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and </a:t>
            </a:r>
            <a:r>
              <a:rPr lang="en-CA" b="0" dirty="0">
                <a:solidFill>
                  <a:schemeClr val="tx1"/>
                </a:solidFill>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cs typeface="Arial" panose="020B0604020202020204" pitchFamily="34" charset="0"/>
              </a:rPr>
              <a:t>ministry</a:t>
            </a:r>
            <a:r>
              <a:rPr lang="en-CA" b="0"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in the life of His </a:t>
            </a:r>
            <a:r>
              <a:rPr lang="en-CA" b="0" dirty="0">
                <a:solidFill>
                  <a:schemeClr val="tx1"/>
                </a:solidFill>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cs typeface="Arial" panose="020B0604020202020204" pitchFamily="34" charset="0"/>
              </a:rPr>
              <a:t>followers</a:t>
            </a:r>
            <a:r>
              <a:rPr lang="en-CA" b="0"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and their </a:t>
            </a:r>
            <a:r>
              <a:rPr lang="en-CA" b="0" dirty="0">
                <a:solidFill>
                  <a:schemeClr val="tx1"/>
                </a:solidFill>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cs typeface="Arial" panose="020B0604020202020204" pitchFamily="34" charset="0"/>
              </a:rPr>
              <a:t>new</a:t>
            </a:r>
            <a:r>
              <a:rPr lang="en-CA" b="0"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r>
              <a:rPr lang="en-CA" b="0" dirty="0">
                <a:solidFill>
                  <a:schemeClr val="tx1"/>
                </a:solidFill>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cs typeface="Arial" panose="020B0604020202020204" pitchFamily="34" charset="0"/>
              </a:rPr>
              <a:t>community</a:t>
            </a:r>
            <a:r>
              <a:rPr lang="en-CA" b="0"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 the church. </a:t>
            </a:r>
          </a:p>
          <a:p>
            <a:pPr>
              <a:spcAft>
                <a:spcPts val="300"/>
              </a:spcAft>
            </a:pPr>
            <a:r>
              <a:rPr lang="en-CA" b="0"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p>
          <a:p>
            <a:pPr>
              <a:spcAft>
                <a:spcPts val="300"/>
              </a:spcAft>
            </a:pPr>
            <a:r>
              <a:rPr lang="en-CA" b="0"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Filled with the promised </a:t>
            </a:r>
            <a:r>
              <a:rPr lang="en-CA" b="0" dirty="0">
                <a:solidFill>
                  <a:schemeClr val="tx1"/>
                </a:solidFill>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cs typeface="Arial" panose="020B0604020202020204" pitchFamily="34" charset="0"/>
              </a:rPr>
              <a:t>Holy Spirit</a:t>
            </a:r>
            <a:r>
              <a:rPr lang="en-CA" b="0"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this community begins to </a:t>
            </a:r>
            <a:r>
              <a:rPr lang="en-CA" b="0" dirty="0">
                <a:solidFill>
                  <a:schemeClr val="tx1"/>
                </a:solidFill>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cs typeface="Arial" panose="020B0604020202020204" pitchFamily="34" charset="0"/>
              </a:rPr>
              <a:t>live</a:t>
            </a:r>
            <a:r>
              <a:rPr lang="en-CA" b="0"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r>
              <a:rPr lang="en-CA" b="0" dirty="0">
                <a:solidFill>
                  <a:schemeClr val="tx1"/>
                </a:solidFill>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cs typeface="Arial" panose="020B0604020202020204" pitchFamily="34" charset="0"/>
              </a:rPr>
              <a:t>out</a:t>
            </a:r>
            <a:r>
              <a:rPr lang="en-CA" b="0"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and </a:t>
            </a:r>
            <a:r>
              <a:rPr lang="en-CA" b="0" dirty="0">
                <a:solidFill>
                  <a:schemeClr val="tx1"/>
                </a:solidFill>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cs typeface="Arial" panose="020B0604020202020204" pitchFamily="34" charset="0"/>
              </a:rPr>
              <a:t>declare</a:t>
            </a:r>
            <a:r>
              <a:rPr lang="en-CA" b="0"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r>
              <a:rPr lang="en-CA" b="0" dirty="0">
                <a:solidFill>
                  <a:schemeClr val="tx1"/>
                </a:solidFill>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cs typeface="Arial" panose="020B0604020202020204" pitchFamily="34" charset="0"/>
              </a:rPr>
              <a:t>Jesus’ kingship </a:t>
            </a:r>
            <a:r>
              <a:rPr lang="en-CA" b="0"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and </a:t>
            </a:r>
            <a:r>
              <a:rPr lang="en-CA" b="0" dirty="0">
                <a:solidFill>
                  <a:schemeClr val="tx1"/>
                </a:solidFill>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cs typeface="Arial" panose="020B0604020202020204" pitchFamily="34" charset="0"/>
              </a:rPr>
              <a:t>kingdom</a:t>
            </a:r>
            <a:r>
              <a:rPr lang="en-CA" b="0"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to the world. </a:t>
            </a:r>
          </a:p>
        </p:txBody>
      </p:sp>
    </p:spTree>
    <p:extLst>
      <p:ext uri="{BB962C8B-B14F-4D97-AF65-F5344CB8AC3E}">
        <p14:creationId xmlns:p14="http://schemas.microsoft.com/office/powerpoint/2010/main" val="345707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7C9B8-BC87-9341-5188-CBAF65120076}"/>
              </a:ext>
            </a:extLst>
          </p:cNvPr>
          <p:cNvSpPr>
            <a:spLocks noGrp="1"/>
          </p:cNvSpPr>
          <p:nvPr>
            <p:ph type="title"/>
          </p:nvPr>
        </p:nvSpPr>
        <p:spPr/>
        <p:txBody>
          <a:bodyPr/>
          <a:lstStyle/>
          <a:p>
            <a:r>
              <a:rPr lang="en-CA" dirty="0"/>
              <a:t>kingdom focused values </a:t>
            </a:r>
          </a:p>
        </p:txBody>
      </p:sp>
      <p:sp>
        <p:nvSpPr>
          <p:cNvPr id="7" name="Content Placeholder 6">
            <a:extLst>
              <a:ext uri="{FF2B5EF4-FFF2-40B4-BE49-F238E27FC236}">
                <a16:creationId xmlns:a16="http://schemas.microsoft.com/office/drawing/2014/main" id="{3B42ACF2-DA9D-C935-4BDF-9C2376BF1FED}"/>
              </a:ext>
            </a:extLst>
          </p:cNvPr>
          <p:cNvSpPr>
            <a:spLocks noGrp="1"/>
          </p:cNvSpPr>
          <p:nvPr>
            <p:ph idx="1"/>
          </p:nvPr>
        </p:nvSpPr>
        <p:spPr/>
        <p:txBody>
          <a:bodyPr>
            <a:normAutofit/>
          </a:bodyPr>
          <a:lstStyle/>
          <a:p>
            <a:r>
              <a:rPr lang="en-CA" sz="5400" dirty="0"/>
              <a:t>Truth &amp; Meaning</a:t>
            </a:r>
          </a:p>
          <a:p>
            <a:r>
              <a:rPr lang="en-CA" sz="5400" dirty="0"/>
              <a:t>Beauty &amp; Worship</a:t>
            </a:r>
          </a:p>
          <a:p>
            <a:r>
              <a:rPr lang="en-CA" sz="5400" dirty="0"/>
              <a:t>Authentic Community</a:t>
            </a:r>
          </a:p>
          <a:p>
            <a:r>
              <a:rPr lang="en-CA" sz="5400" dirty="0"/>
              <a:t>Missional Journey </a:t>
            </a:r>
          </a:p>
        </p:txBody>
      </p:sp>
    </p:spTree>
    <p:extLst>
      <p:ext uri="{BB962C8B-B14F-4D97-AF65-F5344CB8AC3E}">
        <p14:creationId xmlns:p14="http://schemas.microsoft.com/office/powerpoint/2010/main" val="2878154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50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2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500"/>
                            </p:stCondLst>
                            <p:childTnLst>
                              <p:par>
                                <p:cTn id="10" presetID="2" presetClass="entr" presetSubtype="4" fill="hold" nodeType="afterEffect">
                                  <p:stCondLst>
                                    <p:cond delay="500"/>
                                  </p:stCondLst>
                                  <p:childTnLst>
                                    <p:set>
                                      <p:cBhvr>
                                        <p:cTn id="11" dur="1" fill="hold">
                                          <p:stCondLst>
                                            <p:cond delay="0"/>
                                          </p:stCondLst>
                                        </p:cTn>
                                        <p:tgtEl>
                                          <p:spTgt spid="7">
                                            <p:txEl>
                                              <p:pRg st="1" end="1"/>
                                            </p:txEl>
                                          </p:spTgt>
                                        </p:tgtEl>
                                        <p:attrNameLst>
                                          <p:attrName>style.visibility</p:attrName>
                                        </p:attrNameLst>
                                      </p:cBhvr>
                                      <p:to>
                                        <p:strVal val="visible"/>
                                      </p:to>
                                    </p:set>
                                    <p:anim calcmode="lin" valueType="num">
                                      <p:cBhvr additive="base">
                                        <p:cTn id="12" dur="20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000"/>
                            </p:stCondLst>
                            <p:childTnLst>
                              <p:par>
                                <p:cTn id="15" presetID="2" presetClass="entr" presetSubtype="4" fill="hold" nodeType="afterEffect">
                                  <p:stCondLst>
                                    <p:cond delay="50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20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7500"/>
                            </p:stCondLst>
                            <p:childTnLst>
                              <p:par>
                                <p:cTn id="20" presetID="2" presetClass="entr" presetSubtype="4" fill="hold" nodeType="afterEffect">
                                  <p:stCondLst>
                                    <p:cond delay="500"/>
                                  </p:stCondLst>
                                  <p:childTnLst>
                                    <p:set>
                                      <p:cBhvr>
                                        <p:cTn id="21" dur="1" fill="hold">
                                          <p:stCondLst>
                                            <p:cond delay="0"/>
                                          </p:stCondLst>
                                        </p:cTn>
                                        <p:tgtEl>
                                          <p:spTgt spid="7">
                                            <p:txEl>
                                              <p:pRg st="3" end="3"/>
                                            </p:txEl>
                                          </p:spTgt>
                                        </p:tgtEl>
                                        <p:attrNameLst>
                                          <p:attrName>style.visibility</p:attrName>
                                        </p:attrNameLst>
                                      </p:cBhvr>
                                      <p:to>
                                        <p:strVal val="visible"/>
                                      </p:to>
                                    </p:set>
                                    <p:anim calcmode="lin" valueType="num">
                                      <p:cBhvr additive="base">
                                        <p:cTn id="22" dur="20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199C4-8707-BC2B-CD75-50E0277DE980}"/>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9A90F1E5-D38D-CA96-E62D-91C204CE84E3}"/>
              </a:ext>
            </a:extLst>
          </p:cNvPr>
          <p:cNvSpPr>
            <a:spLocks noGrp="1"/>
          </p:cNvSpPr>
          <p:nvPr>
            <p:ph idx="1"/>
          </p:nvPr>
        </p:nvSpPr>
        <p:spPr/>
        <p:txBody>
          <a:bodyPr anchor="b">
            <a:normAutofit/>
          </a:bodyPr>
          <a:lstStyle/>
          <a:p>
            <a:pPr algn="ctr"/>
            <a:r>
              <a:rPr lang="en-CA" sz="8000" b="0" dirty="0">
                <a:latin typeface="Arial Black" panose="020B0A04020102020204" pitchFamily="34" charset="0"/>
              </a:rPr>
              <a:t>gospel</a:t>
            </a:r>
            <a:r>
              <a:rPr lang="en-CA" sz="8000" dirty="0"/>
              <a:t> </a:t>
            </a:r>
            <a:r>
              <a:rPr lang="en-CA" sz="8000" b="0" dirty="0">
                <a:latin typeface="Arial" panose="020B0604020202020204" pitchFamily="34" charset="0"/>
                <a:cs typeface="Arial" panose="020B0604020202020204" pitchFamily="34" charset="0"/>
              </a:rPr>
              <a:t>| good news</a:t>
            </a:r>
          </a:p>
        </p:txBody>
      </p:sp>
    </p:spTree>
    <p:extLst>
      <p:ext uri="{BB962C8B-B14F-4D97-AF65-F5344CB8AC3E}">
        <p14:creationId xmlns:p14="http://schemas.microsoft.com/office/powerpoint/2010/main" val="508066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3B431-E0AB-A481-6DBC-6D6EA536D41B}"/>
              </a:ext>
            </a:extLst>
          </p:cNvPr>
          <p:cNvSpPr>
            <a:spLocks noGrp="1"/>
          </p:cNvSpPr>
          <p:nvPr>
            <p:ph type="title"/>
          </p:nvPr>
        </p:nvSpPr>
        <p:spPr>
          <a:xfrm>
            <a:off x="7040879" y="609600"/>
            <a:ext cx="4663441" cy="5505450"/>
          </a:xfrm>
        </p:spPr>
        <p:txBody>
          <a:bodyPr>
            <a:normAutofit/>
          </a:bodyPr>
          <a:lstStyle/>
          <a:p>
            <a:pPr algn="l"/>
            <a:r>
              <a:rPr lang="en-CA" dirty="0">
                <a:latin typeface="Arial" panose="020B0604020202020204" pitchFamily="34" charset="0"/>
                <a:cs typeface="Arial" panose="020B0604020202020204" pitchFamily="34" charset="0"/>
              </a:rPr>
              <a:t>The </a:t>
            </a:r>
            <a:r>
              <a:rPr lang="en-CA" dirty="0">
                <a:latin typeface="Arial Black" panose="020B0A04020102020204" pitchFamily="34" charset="0"/>
                <a:cs typeface="Arial" panose="020B0604020202020204" pitchFamily="34" charset="0"/>
              </a:rPr>
              <a:t>gospel</a:t>
            </a:r>
            <a:r>
              <a:rPr lang="en-CA" dirty="0">
                <a:latin typeface="Arial" panose="020B0604020202020204" pitchFamily="34" charset="0"/>
                <a:cs typeface="Arial" panose="020B0604020202020204" pitchFamily="34" charset="0"/>
              </a:rPr>
              <a:t> </a:t>
            </a:r>
            <a:br>
              <a:rPr lang="en-CA" dirty="0">
                <a:latin typeface="Arial" panose="020B0604020202020204" pitchFamily="34" charset="0"/>
                <a:cs typeface="Arial" panose="020B0604020202020204" pitchFamily="34" charset="0"/>
              </a:rPr>
            </a:br>
            <a:r>
              <a:rPr lang="en-CA" dirty="0">
                <a:latin typeface="Arial" panose="020B0604020202020204" pitchFamily="34" charset="0"/>
                <a:cs typeface="Arial" panose="020B0604020202020204" pitchFamily="34" charset="0"/>
              </a:rPr>
              <a:t>of </a:t>
            </a:r>
            <a:r>
              <a:rPr lang="en-CA" dirty="0">
                <a:latin typeface="Arial Black" panose="020B0A04020102020204" pitchFamily="34" charset="0"/>
                <a:cs typeface="Arial" panose="020B0604020202020204" pitchFamily="34" charset="0"/>
              </a:rPr>
              <a:t>sin</a:t>
            </a:r>
            <a:r>
              <a:rPr lang="en-CA" dirty="0">
                <a:latin typeface="Arial" panose="020B0604020202020204" pitchFamily="34" charset="0"/>
                <a:cs typeface="Arial" panose="020B0604020202020204" pitchFamily="34" charset="0"/>
              </a:rPr>
              <a:t> </a:t>
            </a:r>
            <a:r>
              <a:rPr lang="en-CA" dirty="0">
                <a:latin typeface="Arial Black" panose="020B0A04020102020204" pitchFamily="34" charset="0"/>
                <a:cs typeface="Arial" panose="020B0604020202020204" pitchFamily="34" charset="0"/>
              </a:rPr>
              <a:t>management</a:t>
            </a:r>
          </a:p>
        </p:txBody>
      </p:sp>
      <p:pic>
        <p:nvPicPr>
          <p:cNvPr id="5" name="Content Placeholder 4" descr="A hand holding a marker and writing on a checklist&#10;&#10;Description automatically generated">
            <a:extLst>
              <a:ext uri="{FF2B5EF4-FFF2-40B4-BE49-F238E27FC236}">
                <a16:creationId xmlns:a16="http://schemas.microsoft.com/office/drawing/2014/main" id="{28C0CE96-8CB4-7E3F-F9EF-1A7E2ECBE166}"/>
              </a:ext>
            </a:extLst>
          </p:cNvPr>
          <p:cNvPicPr>
            <a:picLocks noGrp="1" noChangeAspect="1"/>
          </p:cNvPicPr>
          <p:nvPr>
            <p:ph idx="1"/>
          </p:nvPr>
        </p:nvPicPr>
        <p:blipFill>
          <a:blip r:embed="rId2"/>
          <a:stretch>
            <a:fillRect/>
          </a:stretch>
        </p:blipFill>
        <p:spPr>
          <a:xfrm>
            <a:off x="0" y="0"/>
            <a:ext cx="6858000" cy="6858000"/>
          </a:xfrm>
        </p:spPr>
      </p:pic>
    </p:spTree>
    <p:extLst>
      <p:ext uri="{BB962C8B-B14F-4D97-AF65-F5344CB8AC3E}">
        <p14:creationId xmlns:p14="http://schemas.microsoft.com/office/powerpoint/2010/main" val="3649119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451E1-3A37-D250-8D41-31EBBEB309A7}"/>
              </a:ext>
            </a:extLst>
          </p:cNvPr>
          <p:cNvSpPr>
            <a:spLocks noGrp="1"/>
          </p:cNvSpPr>
          <p:nvPr>
            <p:ph type="title"/>
          </p:nvPr>
        </p:nvSpPr>
        <p:spPr/>
        <p:txBody>
          <a:bodyPr>
            <a:normAutofit fontScale="90000"/>
          </a:bodyPr>
          <a:lstStyle/>
          <a:p>
            <a:r>
              <a:rPr lang="en-CA"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Scot McKnight “</a:t>
            </a:r>
            <a:r>
              <a:rPr lang="en-CA" i="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King Jesus Gospel</a:t>
            </a:r>
            <a:r>
              <a:rPr lang="en-CA"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br>
              <a:rPr lang="en-CA"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endParaRPr lang="en-CA" dirty="0"/>
          </a:p>
        </p:txBody>
      </p:sp>
      <p:sp>
        <p:nvSpPr>
          <p:cNvPr id="3" name="Content Placeholder 2">
            <a:extLst>
              <a:ext uri="{FF2B5EF4-FFF2-40B4-BE49-F238E27FC236}">
                <a16:creationId xmlns:a16="http://schemas.microsoft.com/office/drawing/2014/main" id="{ACB1DEA7-60A0-7B53-4F30-E2B3A18E71C8}"/>
              </a:ext>
            </a:extLst>
          </p:cNvPr>
          <p:cNvSpPr>
            <a:spLocks noGrp="1"/>
          </p:cNvSpPr>
          <p:nvPr>
            <p:ph idx="1"/>
          </p:nvPr>
        </p:nvSpPr>
        <p:spPr/>
        <p:txBody>
          <a:bodyPr>
            <a:normAutofit/>
          </a:bodyPr>
          <a:lstStyle/>
          <a:p>
            <a:pPr algn="r">
              <a:spcAft>
                <a:spcPts val="300"/>
              </a:spcAft>
            </a:pPr>
            <a:r>
              <a:rPr lang="en-CA"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story of Jesus of Nazareth </a:t>
            </a:r>
            <a:br>
              <a:rPr lang="en-CA"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CA"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 told as the climax of the long story of Israel, </a:t>
            </a:r>
            <a:br>
              <a:rPr lang="en-CA"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CA"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which in turn is the story </a:t>
            </a:r>
            <a:br>
              <a:rPr lang="en-CA"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CA"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 how the one true God is rescuing the world.”</a:t>
            </a:r>
          </a:p>
        </p:txBody>
      </p:sp>
    </p:spTree>
    <p:extLst>
      <p:ext uri="{BB962C8B-B14F-4D97-AF65-F5344CB8AC3E}">
        <p14:creationId xmlns:p14="http://schemas.microsoft.com/office/powerpoint/2010/main" val="1179535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E2D00-5B14-23D9-E06F-376E97497E1E}"/>
              </a:ext>
            </a:extLst>
          </p:cNvPr>
          <p:cNvSpPr>
            <a:spLocks noGrp="1"/>
          </p:cNvSpPr>
          <p:nvPr>
            <p:ph type="title"/>
          </p:nvPr>
        </p:nvSpPr>
        <p:spPr/>
        <p:txBody>
          <a:bodyPr/>
          <a:lstStyle/>
          <a:p>
            <a:endParaRPr lang="en-CA" dirty="0"/>
          </a:p>
        </p:txBody>
      </p:sp>
      <p:sp>
        <p:nvSpPr>
          <p:cNvPr id="3" name="Content Placeholder 2">
            <a:extLst>
              <a:ext uri="{FF2B5EF4-FFF2-40B4-BE49-F238E27FC236}">
                <a16:creationId xmlns:a16="http://schemas.microsoft.com/office/drawing/2014/main" id="{BE363FD4-3B77-324B-33F4-60EA1697B414}"/>
              </a:ext>
            </a:extLst>
          </p:cNvPr>
          <p:cNvSpPr>
            <a:spLocks noGrp="1"/>
          </p:cNvSpPr>
          <p:nvPr>
            <p:ph idx="1"/>
          </p:nvPr>
        </p:nvSpPr>
        <p:spPr/>
        <p:txBody>
          <a:bodyPr anchor="b">
            <a:normAutofit/>
          </a:bodyPr>
          <a:lstStyle/>
          <a:p>
            <a:pPr algn="ctr">
              <a:spcAft>
                <a:spcPts val="300"/>
              </a:spcAft>
            </a:pPr>
            <a:r>
              <a:rPr lang="en-CA" sz="4000" b="0"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For the first time in some </a:t>
            </a:r>
            <a:r>
              <a:rPr lang="en-CA" sz="4000" b="0" dirty="0">
                <a:solidFill>
                  <a:schemeClr val="tx1"/>
                </a:solidFill>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cs typeface="Arial" panose="020B0604020202020204" pitchFamily="34" charset="0"/>
              </a:rPr>
              <a:t>2000 years</a:t>
            </a:r>
            <a:r>
              <a:rPr lang="en-CA" sz="4000" b="0"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br>
              <a:rPr lang="en-CA" sz="4000" b="0"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br>
            <a:r>
              <a:rPr lang="en-CA" sz="4000" b="0"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we have to learn how to do </a:t>
            </a:r>
            <a:r>
              <a:rPr lang="en-CA" sz="4000" b="0" dirty="0">
                <a:solidFill>
                  <a:schemeClr val="tx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mission</a:t>
            </a:r>
            <a:r>
              <a:rPr lang="en-CA" sz="4000" b="0"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br>
              <a:rPr lang="en-CA" sz="4000" b="0"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br>
            <a:r>
              <a:rPr lang="en-CA" sz="4000" b="0"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in a setting that is </a:t>
            </a:r>
            <a:r>
              <a:rPr lang="en-CA" sz="4000" b="0" dirty="0">
                <a:solidFill>
                  <a:schemeClr val="tx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post-Christian</a:t>
            </a:r>
            <a:r>
              <a:rPr lang="en-CA" sz="4000" b="0"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br>
              <a:rPr lang="en-CA" sz="4000" b="0"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br>
            <a:r>
              <a:rPr lang="en-CA" sz="4000" b="0"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rather than </a:t>
            </a:r>
            <a:r>
              <a:rPr lang="en-CA" sz="4000" b="0" dirty="0">
                <a:solidFill>
                  <a:schemeClr val="tx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pre-Christian</a:t>
            </a:r>
          </a:p>
        </p:txBody>
      </p:sp>
    </p:spTree>
    <p:extLst>
      <p:ext uri="{BB962C8B-B14F-4D97-AF65-F5344CB8AC3E}">
        <p14:creationId xmlns:p14="http://schemas.microsoft.com/office/powerpoint/2010/main" val="1490589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7F5D68-C773-DA50-3E79-387FA06C51AA}"/>
              </a:ext>
            </a:extLst>
          </p:cNvPr>
          <p:cNvSpPr>
            <a:spLocks noGrp="1"/>
          </p:cNvSpPr>
          <p:nvPr>
            <p:ph sz="half" idx="1"/>
          </p:nvPr>
        </p:nvSpPr>
        <p:spPr>
          <a:xfrm>
            <a:off x="826851" y="476655"/>
            <a:ext cx="5191361" cy="5972783"/>
          </a:xfrm>
        </p:spPr>
        <p:txBody>
          <a:bodyPr anchor="t">
            <a:noAutofit/>
          </a:bodyPr>
          <a:lstStyle/>
          <a:p>
            <a:pPr marL="342900" lvl="0" indent="-342900">
              <a:spcAft>
                <a:spcPts val="300"/>
              </a:spcAft>
              <a:buFont typeface="Wingdings" panose="05000000000000000000" pitchFamily="2" charset="2"/>
              <a:buChar char=""/>
            </a:pPr>
            <a:r>
              <a:rPr lang="en-CA" sz="3400" b="1" cap="none" dirty="0">
                <a:solidFill>
                  <a:schemeClr val="tx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The gospel is framed by Israel's story. </a:t>
            </a:r>
          </a:p>
          <a:p>
            <a:pPr marL="342900" lvl="0" indent="-342900">
              <a:spcAft>
                <a:spcPts val="300"/>
              </a:spcAft>
              <a:buFont typeface="Wingdings" panose="05000000000000000000" pitchFamily="2" charset="2"/>
              <a:buChar char=""/>
            </a:pPr>
            <a:r>
              <a:rPr lang="en-CA" sz="3400" b="1" cap="none" dirty="0">
                <a:solidFill>
                  <a:schemeClr val="tx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The story of Jesus:</a:t>
            </a:r>
            <a:br>
              <a:rPr lang="en-CA" sz="3400" b="1" cap="none" dirty="0">
                <a:solidFill>
                  <a:schemeClr val="tx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br>
            <a:r>
              <a:rPr lang="en-CA" sz="3400" b="1" cap="none" dirty="0">
                <a:solidFill>
                  <a:schemeClr val="tx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 	his life, </a:t>
            </a:r>
            <a:br>
              <a:rPr lang="en-CA" sz="3400" b="1" cap="none" dirty="0">
                <a:solidFill>
                  <a:schemeClr val="tx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br>
            <a:r>
              <a:rPr lang="en-CA" sz="3400" b="1" cap="none" dirty="0">
                <a:solidFill>
                  <a:schemeClr val="tx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  death,</a:t>
            </a:r>
            <a:br>
              <a:rPr lang="en-CA" sz="3400" b="1" cap="none" dirty="0">
                <a:solidFill>
                  <a:schemeClr val="tx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br>
            <a:r>
              <a:rPr lang="en-CA" sz="3400" b="1" cap="none" dirty="0">
                <a:solidFill>
                  <a:schemeClr val="tx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   resurrection,</a:t>
            </a:r>
            <a:br>
              <a:rPr lang="en-CA" sz="3400" b="1" cap="none" dirty="0">
                <a:solidFill>
                  <a:schemeClr val="tx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br>
            <a:r>
              <a:rPr lang="en-CA" sz="3400" b="1" cap="none" dirty="0">
                <a:solidFill>
                  <a:schemeClr val="tx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    exaltation, and </a:t>
            </a:r>
            <a:br>
              <a:rPr lang="en-CA" sz="3400" b="1" cap="none" dirty="0">
                <a:solidFill>
                  <a:schemeClr val="tx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br>
            <a:r>
              <a:rPr lang="en-CA" sz="3400" b="1" cap="none" dirty="0">
                <a:solidFill>
                  <a:schemeClr val="tx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     return – </a:t>
            </a:r>
            <a:br>
              <a:rPr lang="en-CA" sz="3400" b="1" cap="none" dirty="0">
                <a:solidFill>
                  <a:schemeClr val="tx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br>
            <a:r>
              <a:rPr lang="en-CA" sz="3400" b="1" cap="none" dirty="0">
                <a:solidFill>
                  <a:schemeClr val="tx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is the completion </a:t>
            </a:r>
            <a:br>
              <a:rPr lang="en-CA" sz="3400" b="1" cap="none" dirty="0">
                <a:solidFill>
                  <a:schemeClr val="tx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br>
            <a:r>
              <a:rPr lang="en-CA" sz="3400" b="1" cap="none" dirty="0">
                <a:solidFill>
                  <a:schemeClr val="tx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 of Israel's story.</a:t>
            </a:r>
          </a:p>
        </p:txBody>
      </p:sp>
      <p:sp>
        <p:nvSpPr>
          <p:cNvPr id="5" name="Content Placeholder 4">
            <a:extLst>
              <a:ext uri="{FF2B5EF4-FFF2-40B4-BE49-F238E27FC236}">
                <a16:creationId xmlns:a16="http://schemas.microsoft.com/office/drawing/2014/main" id="{3AFF3F2C-09F9-A115-20B4-B7A33E099EAA}"/>
              </a:ext>
            </a:extLst>
          </p:cNvPr>
          <p:cNvSpPr>
            <a:spLocks noGrp="1"/>
          </p:cNvSpPr>
          <p:nvPr>
            <p:ph sz="half" idx="2"/>
          </p:nvPr>
        </p:nvSpPr>
        <p:spPr>
          <a:xfrm>
            <a:off x="6170611" y="476655"/>
            <a:ext cx="5103745" cy="5690681"/>
          </a:xfrm>
        </p:spPr>
        <p:txBody>
          <a:bodyPr anchor="t">
            <a:noAutofit/>
          </a:bodyPr>
          <a:lstStyle/>
          <a:p>
            <a:pPr marL="342900" indent="-342900">
              <a:spcAft>
                <a:spcPts val="300"/>
              </a:spcAft>
              <a:buFont typeface="Wingdings" panose="05000000000000000000" pitchFamily="2" charset="2"/>
              <a:buChar char=""/>
            </a:pPr>
            <a:r>
              <a:rPr lang="en-CA" sz="3400" b="1" cap="none" dirty="0">
                <a:solidFill>
                  <a:schemeClr val="tx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The gospel centers on </a:t>
            </a:r>
            <a:br>
              <a:rPr lang="en-CA" sz="3400" b="1" cap="none" dirty="0">
                <a:solidFill>
                  <a:schemeClr val="tx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br>
            <a:r>
              <a:rPr lang="en-CA" sz="3400" b="1" cap="none" dirty="0">
                <a:solidFill>
                  <a:schemeClr val="tx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 the lordship of Jesus. </a:t>
            </a:r>
          </a:p>
          <a:p>
            <a:pPr marL="342900" indent="-342900">
              <a:spcAft>
                <a:spcPts val="300"/>
              </a:spcAft>
              <a:buFont typeface="Wingdings" panose="05000000000000000000" pitchFamily="2" charset="2"/>
              <a:buChar char=""/>
            </a:pPr>
            <a:r>
              <a:rPr lang="en-CA" sz="3400" b="1" cap="none" dirty="0">
                <a:solidFill>
                  <a:schemeClr val="tx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He is messiah and king. </a:t>
            </a:r>
          </a:p>
          <a:p>
            <a:pPr marL="342900" lvl="0" indent="-342900">
              <a:spcAft>
                <a:spcPts val="300"/>
              </a:spcAft>
              <a:buFont typeface="Wingdings" panose="05000000000000000000" pitchFamily="2" charset="2"/>
              <a:buChar char=""/>
            </a:pPr>
            <a:r>
              <a:rPr lang="en-CA" sz="3400" b="1" cap="none"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gospel summons</a:t>
            </a:r>
            <a:br>
              <a:rPr lang="en-CA" sz="3400" b="1" cap="none"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CA" sz="3400" b="1" cap="none"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people </a:t>
            </a:r>
            <a:br>
              <a:rPr lang="en-CA" sz="3400" b="1" cap="none"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CA" sz="3400" b="1" cap="none"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respond:</a:t>
            </a:r>
            <a:br>
              <a:rPr lang="en-CA" sz="3400" b="1" cap="none"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CA" sz="3400" b="1" cap="none"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repent, </a:t>
            </a:r>
            <a:br>
              <a:rPr lang="en-CA" sz="3400" b="1" cap="none"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CA" sz="3400" b="1" cap="none"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place faith in Jesus, </a:t>
            </a:r>
            <a:br>
              <a:rPr lang="en-CA" sz="3400" b="1" cap="none"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CA" sz="3400" b="1" cap="none"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be baptized.</a:t>
            </a:r>
          </a:p>
          <a:p>
            <a:pPr marL="342900" lvl="0" indent="-342900">
              <a:spcAft>
                <a:spcPts val="300"/>
              </a:spcAft>
              <a:buFont typeface="Wingdings" panose="05000000000000000000" pitchFamily="2" charset="2"/>
              <a:buChar char=""/>
            </a:pPr>
            <a:r>
              <a:rPr lang="en-CA" sz="3400" b="1" cap="none"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gospel saves and </a:t>
            </a:r>
            <a:br>
              <a:rPr lang="en-CA" sz="3400" b="1" cap="none"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CA" sz="3400" b="1" cap="none"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redeems. </a:t>
            </a:r>
          </a:p>
        </p:txBody>
      </p:sp>
    </p:spTree>
    <p:extLst>
      <p:ext uri="{BB962C8B-B14F-4D97-AF65-F5344CB8AC3E}">
        <p14:creationId xmlns:p14="http://schemas.microsoft.com/office/powerpoint/2010/main" val="1959178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2000"/>
                                        <p:tgtEl>
                                          <p:spTgt spid="5">
                                            <p:txEl>
                                              <p:pRg st="0" end="0"/>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2000"/>
                                        <p:tgtEl>
                                          <p:spTgt spid="5">
                                            <p:txEl>
                                              <p:pRg st="1" end="1"/>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fade">
                                      <p:cBhvr>
                                        <p:cTn id="23" dur="2000"/>
                                        <p:tgtEl>
                                          <p:spTgt spid="5">
                                            <p:txEl>
                                              <p:pRg st="2" end="2"/>
                                            </p:txEl>
                                          </p:spTgt>
                                        </p:tgtEl>
                                      </p:cBhvr>
                                    </p:animEffect>
                                  </p:childTnLst>
                                </p:cTn>
                              </p:par>
                            </p:childTnLst>
                          </p:cTn>
                        </p:par>
                        <p:par>
                          <p:cTn id="24" fill="hold">
                            <p:stCondLst>
                              <p:cond delay="10000"/>
                            </p:stCondLst>
                            <p:childTnLst>
                              <p:par>
                                <p:cTn id="25" presetID="10" presetClass="entr" presetSubtype="0" fill="hold" nodeType="after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3666CA-62A0-44E3-2599-FAF9044DB94C}"/>
              </a:ext>
            </a:extLst>
          </p:cNvPr>
          <p:cNvSpPr>
            <a:spLocks noGrp="1"/>
          </p:cNvSpPr>
          <p:nvPr>
            <p:ph type="title"/>
          </p:nvPr>
        </p:nvSpPr>
        <p:spPr/>
        <p:txBody>
          <a:bodyPr/>
          <a:lstStyle/>
          <a:p>
            <a:r>
              <a:rPr lang="en-CA" dirty="0"/>
              <a:t> </a:t>
            </a:r>
          </a:p>
        </p:txBody>
      </p:sp>
      <p:sp>
        <p:nvSpPr>
          <p:cNvPr id="6" name="Content Placeholder 5">
            <a:extLst>
              <a:ext uri="{FF2B5EF4-FFF2-40B4-BE49-F238E27FC236}">
                <a16:creationId xmlns:a16="http://schemas.microsoft.com/office/drawing/2014/main" id="{9A99BA29-A2A0-183A-182D-F288C3B84687}"/>
              </a:ext>
            </a:extLst>
          </p:cNvPr>
          <p:cNvSpPr>
            <a:spLocks noGrp="1"/>
          </p:cNvSpPr>
          <p:nvPr>
            <p:ph idx="1"/>
          </p:nvPr>
        </p:nvSpPr>
        <p:spPr>
          <a:xfrm>
            <a:off x="0" y="1666875"/>
            <a:ext cx="12192000" cy="4124325"/>
          </a:xfrm>
        </p:spPr>
        <p:txBody>
          <a:bodyPr anchor="b">
            <a:normAutofit/>
          </a:bodyPr>
          <a:lstStyle/>
          <a:p>
            <a:pPr algn="ctr">
              <a:spcAft>
                <a:spcPts val="300"/>
              </a:spcAft>
            </a:pPr>
            <a:r>
              <a:rPr lang="en-CA" sz="4000" b="0"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The </a:t>
            </a:r>
            <a:r>
              <a:rPr lang="en-CA" sz="4000" b="0" dirty="0">
                <a:solidFill>
                  <a:schemeClr val="tx1"/>
                </a:solidFill>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cs typeface="Arial" panose="020B0604020202020204" pitchFamily="34" charset="0"/>
              </a:rPr>
              <a:t>gospel</a:t>
            </a:r>
            <a:r>
              <a:rPr lang="en-CA" sz="4000" b="0"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is not so much </a:t>
            </a:r>
            <a:br>
              <a:rPr lang="en-CA" sz="4000" b="0"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br>
            <a:r>
              <a:rPr lang="en-CA" sz="4000" b="0"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about “</a:t>
            </a:r>
            <a:r>
              <a:rPr lang="en-CA" sz="4000" b="0" i="1"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making a decision</a:t>
            </a:r>
            <a:r>
              <a:rPr lang="en-CA" sz="4000" b="0"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br>
              <a:rPr lang="en-CA" sz="4000" b="0"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br>
            <a:r>
              <a:rPr lang="en-CA" sz="4000" b="0"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as it is about a lifestyle </a:t>
            </a:r>
            <a:br>
              <a:rPr lang="en-CA" sz="4000" b="0"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br>
            <a:r>
              <a:rPr lang="en-CA" sz="4000" b="0"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of </a:t>
            </a:r>
            <a:r>
              <a:rPr lang="en-CA" sz="4000" b="0" dirty="0">
                <a:solidFill>
                  <a:schemeClr val="tx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obedience</a:t>
            </a:r>
            <a:r>
              <a:rPr lang="en-CA" sz="4000" b="0"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 of </a:t>
            </a:r>
            <a:r>
              <a:rPr lang="en-CA" sz="4000" b="0" dirty="0">
                <a:solidFill>
                  <a:schemeClr val="tx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discipleship</a:t>
            </a:r>
            <a:r>
              <a:rPr lang="en-CA" sz="4000" b="0"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br>
              <a:rPr lang="en-CA" sz="4000" b="0"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br>
            <a:r>
              <a:rPr lang="en-CA" sz="4000" b="0"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in the context of </a:t>
            </a:r>
            <a:r>
              <a:rPr lang="en-CA" sz="4000" b="0" dirty="0">
                <a:solidFill>
                  <a:schemeClr val="tx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authentic community</a:t>
            </a:r>
            <a:br>
              <a:rPr lang="en-CA" sz="4000" b="0"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br>
            <a:r>
              <a:rPr lang="en-CA" sz="4000" b="0"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for the sake of </a:t>
            </a:r>
            <a:r>
              <a:rPr lang="en-CA" sz="4000" b="0" dirty="0">
                <a:solidFill>
                  <a:schemeClr val="tx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others</a:t>
            </a:r>
          </a:p>
        </p:txBody>
      </p:sp>
    </p:spTree>
    <p:extLst>
      <p:ext uri="{BB962C8B-B14F-4D97-AF65-F5344CB8AC3E}">
        <p14:creationId xmlns:p14="http://schemas.microsoft.com/office/powerpoint/2010/main" val="13521725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3B32F-F876-6D34-28AF-208E4AE082FE}"/>
              </a:ext>
            </a:extLst>
          </p:cNvPr>
          <p:cNvSpPr>
            <a:spLocks noGrp="1"/>
          </p:cNvSpPr>
          <p:nvPr>
            <p:ph type="title"/>
          </p:nvPr>
        </p:nvSpPr>
        <p:spPr/>
        <p:txBody>
          <a:bodyPr/>
          <a:lstStyle/>
          <a:p>
            <a:endParaRPr lang="en-CA"/>
          </a:p>
        </p:txBody>
      </p:sp>
      <p:pic>
        <p:nvPicPr>
          <p:cNvPr id="5" name="Content Placeholder 4" descr="A black and grey logo&#10;&#10;Description automatically generated">
            <a:extLst>
              <a:ext uri="{FF2B5EF4-FFF2-40B4-BE49-F238E27FC236}">
                <a16:creationId xmlns:a16="http://schemas.microsoft.com/office/drawing/2014/main" id="{E493F849-7499-5BB0-A4F7-78FBFC8355C1}"/>
              </a:ext>
            </a:extLst>
          </p:cNvPr>
          <p:cNvPicPr>
            <a:picLocks noGrp="1" noChangeAspect="1"/>
          </p:cNvPicPr>
          <p:nvPr>
            <p:ph idx="1"/>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colorTemperature colorTemp="5900"/>
                    </a14:imgEffect>
                  </a14:imgLayer>
                </a14:imgProps>
              </a:ext>
            </a:extLst>
          </a:blip>
          <a:stretch>
            <a:fillRect/>
          </a:stretch>
        </p:blipFill>
        <p:spPr>
          <a:xfrm>
            <a:off x="1141413" y="2298773"/>
            <a:ext cx="9906000" cy="2860529"/>
          </a:xfrm>
        </p:spPr>
      </p:pic>
    </p:spTree>
    <p:extLst>
      <p:ext uri="{BB962C8B-B14F-4D97-AF65-F5344CB8AC3E}">
        <p14:creationId xmlns:p14="http://schemas.microsoft.com/office/powerpoint/2010/main" val="17019650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5AF19B-13B4-69E5-DA73-185B55A884C9}"/>
              </a:ext>
            </a:extLst>
          </p:cNvPr>
          <p:cNvSpPr>
            <a:spLocks noGrp="1"/>
          </p:cNvSpPr>
          <p:nvPr>
            <p:ph type="title"/>
          </p:nvPr>
        </p:nvSpPr>
        <p:spPr/>
        <p:txBody>
          <a:bodyPr>
            <a:normAutofit/>
          </a:bodyPr>
          <a:lstStyle/>
          <a:p>
            <a:r>
              <a:rPr lang="en-CA"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Matthew 4:23</a:t>
            </a:r>
            <a:endParaRPr lang="en-CA" dirty="0"/>
          </a:p>
        </p:txBody>
      </p:sp>
      <p:sp>
        <p:nvSpPr>
          <p:cNvPr id="6" name="Content Placeholder 5">
            <a:extLst>
              <a:ext uri="{FF2B5EF4-FFF2-40B4-BE49-F238E27FC236}">
                <a16:creationId xmlns:a16="http://schemas.microsoft.com/office/drawing/2014/main" id="{597B87D9-0CC2-B6A5-AFB2-642F0C6B371D}"/>
              </a:ext>
            </a:extLst>
          </p:cNvPr>
          <p:cNvSpPr>
            <a:spLocks noGrp="1"/>
          </p:cNvSpPr>
          <p:nvPr>
            <p:ph idx="1"/>
          </p:nvPr>
        </p:nvSpPr>
        <p:spPr/>
        <p:txBody>
          <a:bodyPr/>
          <a:lstStyle/>
          <a:p>
            <a:pPr algn="r">
              <a:spcAft>
                <a:spcPts val="300"/>
              </a:spcAft>
            </a:pPr>
            <a:r>
              <a:rPr lang="en-CA" i="1" dirty="0">
                <a:solidFill>
                  <a:schemeClr val="tx1"/>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Calibri" panose="020F0502020204030204" pitchFamily="34" charset="0"/>
              </a:rPr>
              <a:t>Jesus went throughout Galilee, </a:t>
            </a:r>
            <a:br>
              <a:rPr lang="en-CA" dirty="0">
                <a:solidFill>
                  <a:schemeClr val="tx1"/>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Calibri" panose="020F0502020204030204" pitchFamily="34" charset="0"/>
              </a:rPr>
            </a:br>
            <a:r>
              <a:rPr lang="en-CA" i="1" dirty="0">
                <a:solidFill>
                  <a:schemeClr val="tx1"/>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Calibri" panose="020F0502020204030204" pitchFamily="34" charset="0"/>
              </a:rPr>
              <a:t>teaching in their synagogues,</a:t>
            </a:r>
            <a:br>
              <a:rPr lang="en-CA" i="1" dirty="0">
                <a:solidFill>
                  <a:schemeClr val="tx1"/>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Calibri" panose="020F0502020204030204" pitchFamily="34" charset="0"/>
              </a:rPr>
            </a:br>
            <a:r>
              <a:rPr lang="en-CA" i="1" dirty="0">
                <a:solidFill>
                  <a:schemeClr val="tx1"/>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Calibri" panose="020F0502020204030204" pitchFamily="34" charset="0"/>
              </a:rPr>
              <a:t>proclaiming the good news </a:t>
            </a:r>
            <a:br>
              <a:rPr lang="en-CA" i="1" dirty="0">
                <a:solidFill>
                  <a:schemeClr val="tx1"/>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Calibri" panose="020F0502020204030204" pitchFamily="34" charset="0"/>
              </a:rPr>
            </a:br>
            <a:r>
              <a:rPr lang="en-CA" i="1" dirty="0">
                <a:solidFill>
                  <a:schemeClr val="tx1"/>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Calibri" panose="020F0502020204030204" pitchFamily="34" charset="0"/>
              </a:rPr>
              <a:t>of the kingdom, </a:t>
            </a:r>
            <a:br>
              <a:rPr lang="en-CA" dirty="0">
                <a:solidFill>
                  <a:schemeClr val="tx1"/>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Calibri" panose="020F0502020204030204" pitchFamily="34" charset="0"/>
              </a:rPr>
            </a:br>
            <a:r>
              <a:rPr lang="en-CA" i="1" dirty="0">
                <a:solidFill>
                  <a:schemeClr val="tx1"/>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Calibri" panose="020F0502020204030204" pitchFamily="34" charset="0"/>
              </a:rPr>
              <a:t>and healing every disease </a:t>
            </a:r>
            <a:br>
              <a:rPr lang="en-CA" i="1" dirty="0">
                <a:solidFill>
                  <a:schemeClr val="tx1"/>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Calibri" panose="020F0502020204030204" pitchFamily="34" charset="0"/>
              </a:rPr>
            </a:br>
            <a:r>
              <a:rPr lang="en-CA" i="1" dirty="0">
                <a:solidFill>
                  <a:schemeClr val="tx1"/>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Calibri" panose="020F0502020204030204" pitchFamily="34" charset="0"/>
              </a:rPr>
              <a:t>and sickness among the people.</a:t>
            </a:r>
            <a:endParaRPr lang="en-CA" dirty="0">
              <a:solidFill>
                <a:schemeClr val="tx1"/>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2753734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4BE9F-C153-0E20-CDCD-4791167E882B}"/>
              </a:ext>
            </a:extLst>
          </p:cNvPr>
          <p:cNvSpPr>
            <a:spLocks noGrp="1"/>
          </p:cNvSpPr>
          <p:nvPr>
            <p:ph type="title"/>
          </p:nvPr>
        </p:nvSpPr>
        <p:spPr/>
        <p:txBody>
          <a:bodyPr>
            <a:noAutofit/>
          </a:bodyPr>
          <a:lstStyle/>
          <a:p>
            <a:r>
              <a:rPr lang="en-CA" dirty="0">
                <a:solidFill>
                  <a:schemeClr val="tx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Luke 4:18-19</a:t>
            </a:r>
            <a:endParaRPr lang="en-CA" dirty="0">
              <a:solidFill>
                <a:schemeClr val="tx1"/>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8E613FBD-B66D-1DDA-FE38-3E791F211289}"/>
              </a:ext>
            </a:extLst>
          </p:cNvPr>
          <p:cNvSpPr>
            <a:spLocks noGrp="1"/>
          </p:cNvSpPr>
          <p:nvPr>
            <p:ph idx="1"/>
          </p:nvPr>
        </p:nvSpPr>
        <p:spPr/>
        <p:txBody>
          <a:bodyPr>
            <a:normAutofit lnSpcReduction="10000"/>
          </a:bodyPr>
          <a:lstStyle/>
          <a:p>
            <a:pPr algn="r">
              <a:spcAft>
                <a:spcPts val="300"/>
              </a:spcAft>
            </a:pPr>
            <a:r>
              <a:rPr lang="en-CA" i="1" dirty="0">
                <a:solidFill>
                  <a:schemeClr val="tx1"/>
                </a:solidFill>
                <a:effectLst>
                  <a:outerShdw blurRad="38100" dist="38100" dir="2700000" algn="tl">
                    <a:srgbClr val="000000">
                      <a:alpha val="43137"/>
                    </a:srgbClr>
                  </a:outerShdw>
                </a:effectLst>
                <a:latin typeface="Georgia" panose="02040502050405020303" pitchFamily="18" charset="0"/>
                <a:cs typeface="Calibri" panose="020F0502020204030204" pitchFamily="34" charset="0"/>
              </a:rPr>
              <a:t>The Spirit of the Lord is on me, </a:t>
            </a:r>
            <a:br>
              <a:rPr lang="en-CA" i="1" dirty="0">
                <a:solidFill>
                  <a:schemeClr val="tx1"/>
                </a:solidFill>
                <a:effectLst>
                  <a:outerShdw blurRad="38100" dist="38100" dir="2700000" algn="tl">
                    <a:srgbClr val="000000">
                      <a:alpha val="43137"/>
                    </a:srgbClr>
                  </a:outerShdw>
                </a:effectLst>
                <a:latin typeface="Georgia" panose="02040502050405020303" pitchFamily="18" charset="0"/>
                <a:cs typeface="Calibri" panose="020F0502020204030204" pitchFamily="34" charset="0"/>
              </a:rPr>
            </a:br>
            <a:r>
              <a:rPr lang="en-CA" i="1" dirty="0">
                <a:solidFill>
                  <a:schemeClr val="tx1"/>
                </a:solidFill>
                <a:effectLst>
                  <a:outerShdw blurRad="38100" dist="38100" dir="2700000" algn="tl">
                    <a:srgbClr val="000000">
                      <a:alpha val="43137"/>
                    </a:srgbClr>
                  </a:outerShdw>
                </a:effectLst>
                <a:latin typeface="Georgia" panose="02040502050405020303" pitchFamily="18" charset="0"/>
                <a:cs typeface="Calibri" panose="020F0502020204030204" pitchFamily="34" charset="0"/>
              </a:rPr>
              <a:t>because he has anointed me </a:t>
            </a:r>
            <a:br>
              <a:rPr lang="en-CA" i="1" dirty="0">
                <a:solidFill>
                  <a:schemeClr val="tx1"/>
                </a:solidFill>
                <a:effectLst>
                  <a:outerShdw blurRad="38100" dist="38100" dir="2700000" algn="tl">
                    <a:srgbClr val="000000">
                      <a:alpha val="43137"/>
                    </a:srgbClr>
                  </a:outerShdw>
                </a:effectLst>
                <a:latin typeface="Georgia" panose="02040502050405020303" pitchFamily="18" charset="0"/>
                <a:cs typeface="Calibri" panose="020F0502020204030204" pitchFamily="34" charset="0"/>
              </a:rPr>
            </a:br>
            <a:r>
              <a:rPr lang="en-CA" i="1" dirty="0">
                <a:solidFill>
                  <a:schemeClr val="tx1"/>
                </a:solidFill>
                <a:effectLst>
                  <a:outerShdw blurRad="38100" dist="38100" dir="2700000" algn="tl">
                    <a:srgbClr val="000000">
                      <a:alpha val="43137"/>
                    </a:srgbClr>
                  </a:outerShdw>
                </a:effectLst>
                <a:latin typeface="Georgia" panose="02040502050405020303" pitchFamily="18" charset="0"/>
                <a:cs typeface="Calibri" panose="020F0502020204030204" pitchFamily="34" charset="0"/>
              </a:rPr>
              <a:t>to proclaim good news to the poor. </a:t>
            </a:r>
            <a:br>
              <a:rPr lang="en-CA" i="1" dirty="0">
                <a:solidFill>
                  <a:schemeClr val="tx1"/>
                </a:solidFill>
                <a:effectLst>
                  <a:outerShdw blurRad="38100" dist="38100" dir="2700000" algn="tl">
                    <a:srgbClr val="000000">
                      <a:alpha val="43137"/>
                    </a:srgbClr>
                  </a:outerShdw>
                </a:effectLst>
                <a:latin typeface="Georgia" panose="02040502050405020303" pitchFamily="18" charset="0"/>
                <a:cs typeface="Calibri" panose="020F0502020204030204" pitchFamily="34" charset="0"/>
              </a:rPr>
            </a:br>
            <a:r>
              <a:rPr lang="en-CA" i="1" dirty="0">
                <a:solidFill>
                  <a:schemeClr val="tx1"/>
                </a:solidFill>
                <a:effectLst>
                  <a:outerShdw blurRad="38100" dist="38100" dir="2700000" algn="tl">
                    <a:srgbClr val="000000">
                      <a:alpha val="43137"/>
                    </a:srgbClr>
                  </a:outerShdw>
                </a:effectLst>
                <a:latin typeface="Georgia" panose="02040502050405020303" pitchFamily="18" charset="0"/>
                <a:cs typeface="Calibri" panose="020F0502020204030204" pitchFamily="34" charset="0"/>
              </a:rPr>
              <a:t>He has sent me to proclaim freedom </a:t>
            </a:r>
            <a:br>
              <a:rPr lang="en-CA" i="1" dirty="0">
                <a:solidFill>
                  <a:schemeClr val="tx1"/>
                </a:solidFill>
                <a:effectLst>
                  <a:outerShdw blurRad="38100" dist="38100" dir="2700000" algn="tl">
                    <a:srgbClr val="000000">
                      <a:alpha val="43137"/>
                    </a:srgbClr>
                  </a:outerShdw>
                </a:effectLst>
                <a:latin typeface="Georgia" panose="02040502050405020303" pitchFamily="18" charset="0"/>
                <a:cs typeface="Calibri" panose="020F0502020204030204" pitchFamily="34" charset="0"/>
              </a:rPr>
            </a:br>
            <a:r>
              <a:rPr lang="en-CA" i="1" dirty="0">
                <a:solidFill>
                  <a:schemeClr val="tx1"/>
                </a:solidFill>
                <a:effectLst>
                  <a:outerShdw blurRad="38100" dist="38100" dir="2700000" algn="tl">
                    <a:srgbClr val="000000">
                      <a:alpha val="43137"/>
                    </a:srgbClr>
                  </a:outerShdw>
                </a:effectLst>
                <a:latin typeface="Georgia" panose="02040502050405020303" pitchFamily="18" charset="0"/>
                <a:cs typeface="Calibri" panose="020F0502020204030204" pitchFamily="34" charset="0"/>
              </a:rPr>
              <a:t>for the prisoners </a:t>
            </a:r>
            <a:br>
              <a:rPr lang="en-CA" i="1" dirty="0">
                <a:solidFill>
                  <a:schemeClr val="tx1"/>
                </a:solidFill>
                <a:effectLst>
                  <a:outerShdw blurRad="38100" dist="38100" dir="2700000" algn="tl">
                    <a:srgbClr val="000000">
                      <a:alpha val="43137"/>
                    </a:srgbClr>
                  </a:outerShdw>
                </a:effectLst>
                <a:latin typeface="Georgia" panose="02040502050405020303" pitchFamily="18" charset="0"/>
                <a:cs typeface="Calibri" panose="020F0502020204030204" pitchFamily="34" charset="0"/>
              </a:rPr>
            </a:br>
            <a:r>
              <a:rPr lang="en-CA" i="1" dirty="0">
                <a:solidFill>
                  <a:schemeClr val="tx1"/>
                </a:solidFill>
                <a:effectLst>
                  <a:outerShdw blurRad="38100" dist="38100" dir="2700000" algn="tl">
                    <a:srgbClr val="000000">
                      <a:alpha val="43137"/>
                    </a:srgbClr>
                  </a:outerShdw>
                </a:effectLst>
                <a:latin typeface="Georgia" panose="02040502050405020303" pitchFamily="18" charset="0"/>
                <a:cs typeface="Calibri" panose="020F0502020204030204" pitchFamily="34" charset="0"/>
              </a:rPr>
              <a:t>and recovery of sight for the blind, </a:t>
            </a:r>
            <a:br>
              <a:rPr lang="en-CA" i="1" dirty="0">
                <a:solidFill>
                  <a:schemeClr val="tx1"/>
                </a:solidFill>
                <a:effectLst>
                  <a:outerShdw blurRad="38100" dist="38100" dir="2700000" algn="tl">
                    <a:srgbClr val="000000">
                      <a:alpha val="43137"/>
                    </a:srgbClr>
                  </a:outerShdw>
                </a:effectLst>
                <a:latin typeface="Georgia" panose="02040502050405020303" pitchFamily="18" charset="0"/>
                <a:cs typeface="Calibri" panose="020F0502020204030204" pitchFamily="34" charset="0"/>
              </a:rPr>
            </a:br>
            <a:r>
              <a:rPr lang="en-CA" i="1" dirty="0">
                <a:solidFill>
                  <a:schemeClr val="tx1"/>
                </a:solidFill>
                <a:effectLst>
                  <a:outerShdw blurRad="38100" dist="38100" dir="2700000" algn="tl">
                    <a:srgbClr val="000000">
                      <a:alpha val="43137"/>
                    </a:srgbClr>
                  </a:outerShdw>
                </a:effectLst>
                <a:latin typeface="Georgia" panose="02040502050405020303" pitchFamily="18" charset="0"/>
                <a:cs typeface="Calibri" panose="020F0502020204030204" pitchFamily="34" charset="0"/>
              </a:rPr>
              <a:t>to set the oppressed free, </a:t>
            </a:r>
            <a:br>
              <a:rPr lang="en-CA" i="1" dirty="0">
                <a:solidFill>
                  <a:schemeClr val="tx1"/>
                </a:solidFill>
                <a:effectLst>
                  <a:outerShdw blurRad="38100" dist="38100" dir="2700000" algn="tl">
                    <a:srgbClr val="000000">
                      <a:alpha val="43137"/>
                    </a:srgbClr>
                  </a:outerShdw>
                </a:effectLst>
                <a:latin typeface="Georgia" panose="02040502050405020303" pitchFamily="18" charset="0"/>
                <a:cs typeface="Calibri" panose="020F0502020204030204" pitchFamily="34" charset="0"/>
              </a:rPr>
            </a:br>
            <a:r>
              <a:rPr lang="en-CA" i="1" dirty="0">
                <a:solidFill>
                  <a:schemeClr val="tx1"/>
                </a:solidFill>
                <a:effectLst>
                  <a:outerShdw blurRad="38100" dist="38100" dir="2700000" algn="tl">
                    <a:srgbClr val="000000">
                      <a:alpha val="43137"/>
                    </a:srgbClr>
                  </a:outerShdw>
                </a:effectLst>
                <a:latin typeface="Georgia" panose="02040502050405020303" pitchFamily="18" charset="0"/>
                <a:cs typeface="Calibri" panose="020F0502020204030204" pitchFamily="34" charset="0"/>
              </a:rPr>
              <a:t>to proclaim the year of the Lord’s favor.</a:t>
            </a:r>
          </a:p>
        </p:txBody>
      </p:sp>
    </p:spTree>
    <p:extLst>
      <p:ext uri="{BB962C8B-B14F-4D97-AF65-F5344CB8AC3E}">
        <p14:creationId xmlns:p14="http://schemas.microsoft.com/office/powerpoint/2010/main" val="25491224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8" name="Content Placeholder 7" descr="A close up of a logo&#10;&#10;Description automatically generated">
            <a:extLst>
              <a:ext uri="{FF2B5EF4-FFF2-40B4-BE49-F238E27FC236}">
                <a16:creationId xmlns:a16="http://schemas.microsoft.com/office/drawing/2014/main" id="{DD663A5D-B65F-FDA7-D892-B24756BCC840}"/>
              </a:ext>
            </a:extLst>
          </p:cNvPr>
          <p:cNvPicPr>
            <a:picLocks noGrp="1" noChangeAspect="1"/>
          </p:cNvPicPr>
          <p:nvPr>
            <p:ph idx="1"/>
          </p:nvPr>
        </p:nvPicPr>
        <p:blipFill rotWithShape="1">
          <a:blip r:embed="rId3"/>
          <a:srcRect/>
          <a:stretch/>
        </p:blipFill>
        <p:spPr>
          <a:xfrm>
            <a:off x="20" y="10"/>
            <a:ext cx="12191980" cy="6857990"/>
          </a:xfrm>
          <a:prstGeom prst="rect">
            <a:avLst/>
          </a:prstGeom>
        </p:spPr>
      </p:pic>
    </p:spTree>
    <p:extLst>
      <p:ext uri="{BB962C8B-B14F-4D97-AF65-F5344CB8AC3E}">
        <p14:creationId xmlns:p14="http://schemas.microsoft.com/office/powerpoint/2010/main" val="13709149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7C9B8-BC87-9341-5188-CBAF65120076}"/>
              </a:ext>
            </a:extLst>
          </p:cNvPr>
          <p:cNvSpPr>
            <a:spLocks noGrp="1"/>
          </p:cNvSpPr>
          <p:nvPr>
            <p:ph type="title"/>
          </p:nvPr>
        </p:nvSpPr>
        <p:spPr/>
        <p:txBody>
          <a:bodyPr/>
          <a:lstStyle/>
          <a:p>
            <a:r>
              <a:rPr lang="en-CA" dirty="0"/>
              <a:t>kingdom focused values </a:t>
            </a:r>
          </a:p>
        </p:txBody>
      </p:sp>
      <p:sp>
        <p:nvSpPr>
          <p:cNvPr id="7" name="Content Placeholder 6">
            <a:extLst>
              <a:ext uri="{FF2B5EF4-FFF2-40B4-BE49-F238E27FC236}">
                <a16:creationId xmlns:a16="http://schemas.microsoft.com/office/drawing/2014/main" id="{3B42ACF2-DA9D-C935-4BDF-9C2376BF1FED}"/>
              </a:ext>
            </a:extLst>
          </p:cNvPr>
          <p:cNvSpPr>
            <a:spLocks noGrp="1"/>
          </p:cNvSpPr>
          <p:nvPr>
            <p:ph idx="1"/>
          </p:nvPr>
        </p:nvSpPr>
        <p:spPr/>
        <p:txBody>
          <a:bodyPr>
            <a:normAutofit/>
          </a:bodyPr>
          <a:lstStyle/>
          <a:p>
            <a:r>
              <a:rPr lang="en-CA" sz="5400" dirty="0"/>
              <a:t>Truth &amp; Meaning</a:t>
            </a:r>
          </a:p>
          <a:p>
            <a:r>
              <a:rPr lang="en-CA" sz="5400" dirty="0"/>
              <a:t>Beauty &amp; Worship</a:t>
            </a:r>
          </a:p>
          <a:p>
            <a:r>
              <a:rPr lang="en-CA" sz="5400" dirty="0"/>
              <a:t>Authentic Community</a:t>
            </a:r>
          </a:p>
          <a:p>
            <a:r>
              <a:rPr lang="en-CA" sz="5400" dirty="0"/>
              <a:t>Missional Journey </a:t>
            </a:r>
          </a:p>
        </p:txBody>
      </p:sp>
    </p:spTree>
    <p:extLst>
      <p:ext uri="{BB962C8B-B14F-4D97-AF65-F5344CB8AC3E}">
        <p14:creationId xmlns:p14="http://schemas.microsoft.com/office/powerpoint/2010/main" val="203723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50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2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500"/>
                            </p:stCondLst>
                            <p:childTnLst>
                              <p:par>
                                <p:cTn id="10" presetID="2" presetClass="entr" presetSubtype="4" fill="hold" nodeType="afterEffect">
                                  <p:stCondLst>
                                    <p:cond delay="500"/>
                                  </p:stCondLst>
                                  <p:childTnLst>
                                    <p:set>
                                      <p:cBhvr>
                                        <p:cTn id="11" dur="1" fill="hold">
                                          <p:stCondLst>
                                            <p:cond delay="0"/>
                                          </p:stCondLst>
                                        </p:cTn>
                                        <p:tgtEl>
                                          <p:spTgt spid="7">
                                            <p:txEl>
                                              <p:pRg st="1" end="1"/>
                                            </p:txEl>
                                          </p:spTgt>
                                        </p:tgtEl>
                                        <p:attrNameLst>
                                          <p:attrName>style.visibility</p:attrName>
                                        </p:attrNameLst>
                                      </p:cBhvr>
                                      <p:to>
                                        <p:strVal val="visible"/>
                                      </p:to>
                                    </p:set>
                                    <p:anim calcmode="lin" valueType="num">
                                      <p:cBhvr additive="base">
                                        <p:cTn id="12" dur="20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000"/>
                            </p:stCondLst>
                            <p:childTnLst>
                              <p:par>
                                <p:cTn id="15" presetID="2" presetClass="entr" presetSubtype="4" fill="hold" nodeType="afterEffect">
                                  <p:stCondLst>
                                    <p:cond delay="50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20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7500"/>
                            </p:stCondLst>
                            <p:childTnLst>
                              <p:par>
                                <p:cTn id="20" presetID="2" presetClass="entr" presetSubtype="4" fill="hold" nodeType="afterEffect">
                                  <p:stCondLst>
                                    <p:cond delay="500"/>
                                  </p:stCondLst>
                                  <p:childTnLst>
                                    <p:set>
                                      <p:cBhvr>
                                        <p:cTn id="21" dur="1" fill="hold">
                                          <p:stCondLst>
                                            <p:cond delay="0"/>
                                          </p:stCondLst>
                                        </p:cTn>
                                        <p:tgtEl>
                                          <p:spTgt spid="7">
                                            <p:txEl>
                                              <p:pRg st="3" end="3"/>
                                            </p:txEl>
                                          </p:spTgt>
                                        </p:tgtEl>
                                        <p:attrNameLst>
                                          <p:attrName>style.visibility</p:attrName>
                                        </p:attrNameLst>
                                      </p:cBhvr>
                                      <p:to>
                                        <p:strVal val="visible"/>
                                      </p:to>
                                    </p:set>
                                    <p:anim calcmode="lin" valueType="num">
                                      <p:cBhvr additive="base">
                                        <p:cTn id="22" dur="20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AFAE7B-0C1B-B05B-1240-EF0849B116A0}"/>
              </a:ext>
            </a:extLst>
          </p:cNvPr>
          <p:cNvSpPr>
            <a:spLocks noGrp="1"/>
          </p:cNvSpPr>
          <p:nvPr>
            <p:ph idx="1"/>
          </p:nvPr>
        </p:nvSpPr>
        <p:spPr>
          <a:xfrm>
            <a:off x="0" y="223736"/>
            <a:ext cx="12192000" cy="4601183"/>
          </a:xfrm>
        </p:spPr>
        <p:txBody>
          <a:bodyPr>
            <a:normAutofit/>
          </a:bodyPr>
          <a:lstStyle/>
          <a:p>
            <a:pPr algn="ctr"/>
            <a:r>
              <a:rPr lang="en-CA" sz="25000" dirty="0">
                <a:latin typeface="Aharoni" panose="02010803020104030203" pitchFamily="2" charset="-79"/>
                <a:cs typeface="Aharoni" panose="02010803020104030203" pitchFamily="2" charset="-79"/>
              </a:rPr>
              <a:t>Truth</a:t>
            </a:r>
          </a:p>
        </p:txBody>
      </p:sp>
      <p:sp>
        <p:nvSpPr>
          <p:cNvPr id="4" name="Content Placeholder 2">
            <a:extLst>
              <a:ext uri="{FF2B5EF4-FFF2-40B4-BE49-F238E27FC236}">
                <a16:creationId xmlns:a16="http://schemas.microsoft.com/office/drawing/2014/main" id="{C71779C6-3EAC-D856-168F-2199000F8D5E}"/>
              </a:ext>
            </a:extLst>
          </p:cNvPr>
          <p:cNvSpPr txBox="1">
            <a:spLocks/>
          </p:cNvSpPr>
          <p:nvPr/>
        </p:nvSpPr>
        <p:spPr>
          <a:xfrm>
            <a:off x="0" y="2986392"/>
            <a:ext cx="12192000" cy="3015574"/>
          </a:xfrm>
          <a:prstGeom prst="rect">
            <a:avLst/>
          </a:prstGeom>
        </p:spPr>
        <p:txBody>
          <a:bodyPr vert="horz" lIns="91440" tIns="45720" rIns="91440" bIns="45720" rtlCol="0" anchor="t">
            <a:normAutofit lnSpcReduction="10000"/>
          </a:bodyPr>
          <a:lstStyle>
            <a:lvl1pPr marL="0" indent="0" algn="l" defTabSz="457200" rtl="0" eaLnBrk="1" latinLnBrk="0" hangingPunct="1">
              <a:spcBef>
                <a:spcPct val="20000"/>
              </a:spcBef>
              <a:spcAft>
                <a:spcPts val="600"/>
              </a:spcAft>
              <a:buClr>
                <a:schemeClr val="tx1"/>
              </a:buClr>
              <a:buSzPct val="100000"/>
              <a:buFont typeface="Arial"/>
              <a:buNone/>
              <a:defRPr sz="3600" b="1"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lgn="ctr"/>
            <a:r>
              <a:rPr lang="en-CA" sz="20000" dirty="0">
                <a:latin typeface="alif " panose="02000504000000020002" pitchFamily="50" charset="0"/>
              </a:rPr>
              <a:t>Meaning</a:t>
            </a:r>
            <a:r>
              <a:rPr lang="en-CA" sz="7200" dirty="0"/>
              <a:t> </a:t>
            </a:r>
          </a:p>
        </p:txBody>
      </p:sp>
    </p:spTree>
    <p:extLst>
      <p:ext uri="{BB962C8B-B14F-4D97-AF65-F5344CB8AC3E}">
        <p14:creationId xmlns:p14="http://schemas.microsoft.com/office/powerpoint/2010/main" val="35348589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22304B-FC85-3C3B-9AB9-34952443CF16}"/>
              </a:ext>
            </a:extLst>
          </p:cNvPr>
          <p:cNvSpPr>
            <a:spLocks noGrp="1"/>
          </p:cNvSpPr>
          <p:nvPr>
            <p:ph idx="1"/>
          </p:nvPr>
        </p:nvSpPr>
        <p:spPr>
          <a:xfrm>
            <a:off x="1141413" y="573741"/>
            <a:ext cx="9905998" cy="5844988"/>
          </a:xfrm>
        </p:spPr>
        <p:txBody>
          <a:bodyPr>
            <a:normAutofit fontScale="85000" lnSpcReduction="10000"/>
          </a:bodyPr>
          <a:lstStyle/>
          <a:p>
            <a:r>
              <a:rPr lang="en-US" sz="4200" dirty="0">
                <a:latin typeface="+mj-lt"/>
              </a:rPr>
              <a:t>John 14:6</a:t>
            </a:r>
          </a:p>
          <a:p>
            <a:pPr algn="r"/>
            <a:r>
              <a:rPr lang="en-US" sz="4200" i="1" dirty="0">
                <a:latin typeface="Georgia" panose="02040502050405020303" pitchFamily="18" charset="0"/>
              </a:rPr>
              <a:t>Jesus answered, “I am the way and the truth and the life. No one comes to the Father except through me</a:t>
            </a:r>
          </a:p>
          <a:p>
            <a:endParaRPr lang="en-US" dirty="0"/>
          </a:p>
          <a:p>
            <a:r>
              <a:rPr lang="en-US" sz="4200" dirty="0">
                <a:latin typeface="+mj-lt"/>
              </a:rPr>
              <a:t>John 8:31-32</a:t>
            </a:r>
          </a:p>
          <a:p>
            <a:pPr algn="r"/>
            <a:r>
              <a:rPr lang="en-US" sz="4300" i="1" dirty="0">
                <a:latin typeface="Georgia" panose="02040502050405020303" pitchFamily="18" charset="0"/>
              </a:rPr>
              <a:t>Jesus said, “If you hold to my teaching, you are really my disciples. Then you will know the truth, and the truth will set you free.”</a:t>
            </a:r>
          </a:p>
        </p:txBody>
      </p:sp>
    </p:spTree>
    <p:extLst>
      <p:ext uri="{BB962C8B-B14F-4D97-AF65-F5344CB8AC3E}">
        <p14:creationId xmlns:p14="http://schemas.microsoft.com/office/powerpoint/2010/main" val="3449046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B0BEB-BF21-5938-73C5-D5F834DDD53D}"/>
              </a:ext>
            </a:extLst>
          </p:cNvPr>
          <p:cNvSpPr>
            <a:spLocks noGrp="1"/>
          </p:cNvSpPr>
          <p:nvPr>
            <p:ph type="title"/>
          </p:nvPr>
        </p:nvSpPr>
        <p:spPr/>
        <p:txBody>
          <a:bodyPr/>
          <a:lstStyle/>
          <a:p>
            <a:r>
              <a:rPr lang="en-CA" b="0"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God’s revealed truth </a:t>
            </a:r>
            <a:endParaRPr lang="en-CA" dirty="0"/>
          </a:p>
        </p:txBody>
      </p:sp>
      <p:sp>
        <p:nvSpPr>
          <p:cNvPr id="3" name="Content Placeholder 2">
            <a:extLst>
              <a:ext uri="{FF2B5EF4-FFF2-40B4-BE49-F238E27FC236}">
                <a16:creationId xmlns:a16="http://schemas.microsoft.com/office/drawing/2014/main" id="{70B16CCD-F9E7-6096-609F-F46ACD6CFFED}"/>
              </a:ext>
            </a:extLst>
          </p:cNvPr>
          <p:cNvSpPr>
            <a:spLocks noGrp="1"/>
          </p:cNvSpPr>
          <p:nvPr>
            <p:ph idx="1"/>
          </p:nvPr>
        </p:nvSpPr>
        <p:spPr/>
        <p:txBody>
          <a:bodyPr>
            <a:normAutofit/>
          </a:bodyPr>
          <a:lstStyle/>
          <a:p>
            <a:pPr marL="342900" lvl="0" indent="-342900">
              <a:buFont typeface="Wingdings" panose="05000000000000000000" pitchFamily="2" charset="2"/>
              <a:buChar char=""/>
            </a:pPr>
            <a:r>
              <a:rPr lang="en-CA" b="0" dirty="0">
                <a:solidFill>
                  <a:schemeClr val="tx1"/>
                </a:solidFill>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cs typeface="Arial" panose="020B0604020202020204" pitchFamily="34" charset="0"/>
              </a:rPr>
              <a:t>Scripture</a:t>
            </a:r>
            <a:r>
              <a:rPr lang="en-CA" b="0"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not only gives </a:t>
            </a:r>
            <a:br>
              <a:rPr lang="en-CA" b="0"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br>
            <a:r>
              <a:rPr lang="en-CA" b="0"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reliable </a:t>
            </a:r>
            <a:r>
              <a:rPr lang="en-CA" b="0" dirty="0">
                <a:solidFill>
                  <a:schemeClr val="tx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historical</a:t>
            </a:r>
            <a:r>
              <a:rPr lang="en-CA" b="0"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knowledge </a:t>
            </a:r>
            <a:br>
              <a:rPr lang="en-CA" b="0"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br>
            <a:r>
              <a:rPr lang="en-CA" b="0"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about </a:t>
            </a:r>
            <a:r>
              <a:rPr lang="en-CA" b="0" dirty="0">
                <a:solidFill>
                  <a:schemeClr val="tx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how</a:t>
            </a:r>
            <a:r>
              <a:rPr lang="en-CA" b="0"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God acts in the daily world; </a:t>
            </a:r>
          </a:p>
          <a:p>
            <a:pPr marL="342900" lvl="0" indent="-342900">
              <a:spcAft>
                <a:spcPts val="300"/>
              </a:spcAft>
              <a:buFont typeface="Wingdings" panose="05000000000000000000" pitchFamily="2" charset="2"/>
              <a:buChar char=""/>
            </a:pPr>
            <a:r>
              <a:rPr lang="en-CA" b="0"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it gives unique </a:t>
            </a:r>
            <a:r>
              <a:rPr lang="en-CA" b="0" dirty="0">
                <a:solidFill>
                  <a:schemeClr val="tx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theological</a:t>
            </a:r>
            <a:r>
              <a:rPr lang="en-CA" b="0"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knowledge </a:t>
            </a:r>
            <a:br>
              <a:rPr lang="en-CA" b="0"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br>
            <a:r>
              <a:rPr lang="en-CA" b="0"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about </a:t>
            </a:r>
            <a:r>
              <a:rPr lang="en-CA" b="0" dirty="0">
                <a:solidFill>
                  <a:schemeClr val="tx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what</a:t>
            </a:r>
            <a:r>
              <a:rPr lang="en-CA" b="0"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God is like </a:t>
            </a:r>
            <a:br>
              <a:rPr lang="en-CA" b="0"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br>
            <a:r>
              <a:rPr lang="en-CA" b="0"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and </a:t>
            </a:r>
            <a:r>
              <a:rPr lang="en-CA" b="0" dirty="0">
                <a:solidFill>
                  <a:schemeClr val="tx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why</a:t>
            </a:r>
            <a:r>
              <a:rPr lang="en-CA" b="0"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He acts.</a:t>
            </a:r>
          </a:p>
          <a:p>
            <a:endParaRPr lang="en-CA" dirty="0"/>
          </a:p>
        </p:txBody>
      </p:sp>
    </p:spTree>
    <p:extLst>
      <p:ext uri="{BB962C8B-B14F-4D97-AF65-F5344CB8AC3E}">
        <p14:creationId xmlns:p14="http://schemas.microsoft.com/office/powerpoint/2010/main" val="3844901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9F9E3-E21C-D0BA-E135-226AA08D9612}"/>
              </a:ext>
            </a:extLst>
          </p:cNvPr>
          <p:cNvSpPr>
            <a:spLocks noGrp="1"/>
          </p:cNvSpPr>
          <p:nvPr>
            <p:ph type="title"/>
          </p:nvPr>
        </p:nvSpPr>
        <p:spPr/>
        <p:txBody>
          <a:bodyPr/>
          <a:lstStyle/>
          <a:p>
            <a:r>
              <a:rPr lang="en-CA" dirty="0"/>
              <a:t>Acts 2:42-44</a:t>
            </a:r>
          </a:p>
        </p:txBody>
      </p:sp>
      <p:sp>
        <p:nvSpPr>
          <p:cNvPr id="3" name="Content Placeholder 2">
            <a:extLst>
              <a:ext uri="{FF2B5EF4-FFF2-40B4-BE49-F238E27FC236}">
                <a16:creationId xmlns:a16="http://schemas.microsoft.com/office/drawing/2014/main" id="{29945DA0-5351-0E96-CA35-EC53E66DF4A1}"/>
              </a:ext>
            </a:extLst>
          </p:cNvPr>
          <p:cNvSpPr>
            <a:spLocks noGrp="1"/>
          </p:cNvSpPr>
          <p:nvPr>
            <p:ph idx="1"/>
          </p:nvPr>
        </p:nvSpPr>
        <p:spPr>
          <a:xfrm>
            <a:off x="878541" y="1666875"/>
            <a:ext cx="10168870" cy="4124325"/>
          </a:xfrm>
        </p:spPr>
        <p:txBody>
          <a:bodyPr>
            <a:noAutofit/>
          </a:bodyPr>
          <a:lstStyle/>
          <a:p>
            <a:pPr algn="r"/>
            <a:r>
              <a:rPr lang="en-US" i="1" dirty="0">
                <a:latin typeface="Georgia" panose="02040502050405020303" pitchFamily="18" charset="0"/>
              </a:rPr>
              <a:t>They devoted themselves to the apostles’ teaching and to fellowship, to the breaking of bread and to prayer. Everyone was filled with awe at the many wonders and signs performed by the apostles. All the believers were together and had everything in common.</a:t>
            </a:r>
            <a:endParaRPr lang="en-CA" dirty="0"/>
          </a:p>
        </p:txBody>
      </p:sp>
    </p:spTree>
    <p:extLst>
      <p:ext uri="{BB962C8B-B14F-4D97-AF65-F5344CB8AC3E}">
        <p14:creationId xmlns:p14="http://schemas.microsoft.com/office/powerpoint/2010/main" val="34796607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AFAE7B-0C1B-B05B-1240-EF0849B116A0}"/>
              </a:ext>
            </a:extLst>
          </p:cNvPr>
          <p:cNvSpPr>
            <a:spLocks noGrp="1"/>
          </p:cNvSpPr>
          <p:nvPr>
            <p:ph idx="1"/>
          </p:nvPr>
        </p:nvSpPr>
        <p:spPr>
          <a:xfrm>
            <a:off x="0" y="223736"/>
            <a:ext cx="12192000" cy="4601183"/>
          </a:xfrm>
        </p:spPr>
        <p:txBody>
          <a:bodyPr>
            <a:normAutofit/>
          </a:bodyPr>
          <a:lstStyle/>
          <a:p>
            <a:pPr algn="ctr"/>
            <a:r>
              <a:rPr lang="en-CA" sz="25000" dirty="0">
                <a:latin typeface="Aharoni" panose="02010803020104030203" pitchFamily="2" charset="-79"/>
                <a:cs typeface="Aharoni" panose="02010803020104030203" pitchFamily="2" charset="-79"/>
              </a:rPr>
              <a:t>Truth</a:t>
            </a:r>
          </a:p>
        </p:txBody>
      </p:sp>
    </p:spTree>
    <p:extLst>
      <p:ext uri="{BB962C8B-B14F-4D97-AF65-F5344CB8AC3E}">
        <p14:creationId xmlns:p14="http://schemas.microsoft.com/office/powerpoint/2010/main" val="8662478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F7EB7-D2E8-4DEA-61B8-6DE8B9506E10}"/>
              </a:ext>
            </a:extLst>
          </p:cNvPr>
          <p:cNvSpPr>
            <a:spLocks noGrp="1"/>
          </p:cNvSpPr>
          <p:nvPr>
            <p:ph type="title"/>
          </p:nvPr>
        </p:nvSpPr>
        <p:spPr>
          <a:xfrm>
            <a:off x="1751012" y="4363271"/>
            <a:ext cx="8676222" cy="1066801"/>
          </a:xfrm>
        </p:spPr>
        <p:txBody>
          <a:bodyPr vert="horz" lIns="91440" tIns="45720" rIns="91440" bIns="45720" rtlCol="0" anchor="b">
            <a:normAutofit/>
          </a:bodyPr>
          <a:lstStyle/>
          <a:p>
            <a:pPr algn="ctr"/>
            <a:endParaRPr lang="en-US" cap="all">
              <a:effectLst>
                <a:glow rad="38100">
                  <a:schemeClr val="bg1">
                    <a:lumMod val="65000"/>
                    <a:lumOff val="35000"/>
                    <a:alpha val="50000"/>
                  </a:schemeClr>
                </a:glow>
                <a:outerShdw blurRad="28575" dist="31750" dir="13200000" algn="tl" rotWithShape="0">
                  <a:srgbClr val="000000">
                    <a:alpha val="25000"/>
                  </a:srgbClr>
                </a:outerShdw>
              </a:effectLst>
            </a:endParaRPr>
          </a:p>
        </p:txBody>
      </p:sp>
      <p:pic>
        <p:nvPicPr>
          <p:cNvPr id="5" name="Content Placeholder 4" descr="A orange sky with clouds and a large orange circle&#10;&#10;Description automatically generated with medium confidence">
            <a:extLst>
              <a:ext uri="{FF2B5EF4-FFF2-40B4-BE49-F238E27FC236}">
                <a16:creationId xmlns:a16="http://schemas.microsoft.com/office/drawing/2014/main" id="{B41EEC28-E74D-801F-52D2-20F2E9F7848B}"/>
              </a:ext>
            </a:extLst>
          </p:cNvPr>
          <p:cNvPicPr>
            <a:picLocks noGrp="1" noChangeAspect="1"/>
          </p:cNvPicPr>
          <p:nvPr>
            <p:ph idx="1"/>
          </p:nvPr>
        </p:nvPicPr>
        <p:blipFill>
          <a:blip r:embed="rId3"/>
          <a:stretch>
            <a:fillRect/>
          </a:stretch>
        </p:blipFill>
        <p:spPr>
          <a:xfrm>
            <a:off x="0" y="2300748"/>
            <a:ext cx="12163577" cy="4598832"/>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5035900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206ED-857B-073A-3B11-DB8C5BDC5313}"/>
              </a:ext>
            </a:extLst>
          </p:cNvPr>
          <p:cNvSpPr>
            <a:spLocks noGrp="1"/>
          </p:cNvSpPr>
          <p:nvPr>
            <p:ph type="title"/>
          </p:nvPr>
        </p:nvSpPr>
        <p:spPr/>
        <p:txBody>
          <a:bodyPr/>
          <a:lstStyle/>
          <a:p>
            <a:endParaRPr lang="en-CA"/>
          </a:p>
        </p:txBody>
      </p:sp>
      <p:pic>
        <p:nvPicPr>
          <p:cNvPr id="5" name="Content Placeholder 4" descr="A book cover with a ship in the water&#10;&#10;Description automatically generated">
            <a:extLst>
              <a:ext uri="{FF2B5EF4-FFF2-40B4-BE49-F238E27FC236}">
                <a16:creationId xmlns:a16="http://schemas.microsoft.com/office/drawing/2014/main" id="{7EF2C7AB-B7C5-5CDB-4267-0C359F5819C7}"/>
              </a:ext>
            </a:extLst>
          </p:cNvPr>
          <p:cNvPicPr>
            <a:picLocks noGrp="1" noChangeAspect="1"/>
          </p:cNvPicPr>
          <p:nvPr>
            <p:ph idx="1"/>
          </p:nvPr>
        </p:nvPicPr>
        <p:blipFill>
          <a:blip r:embed="rId2"/>
          <a:stretch>
            <a:fillRect/>
          </a:stretch>
        </p:blipFill>
        <p:spPr>
          <a:xfrm>
            <a:off x="3841433" y="0"/>
            <a:ext cx="4509134" cy="6858000"/>
          </a:xfrm>
        </p:spPr>
      </p:pic>
    </p:spTree>
    <p:extLst>
      <p:ext uri="{BB962C8B-B14F-4D97-AF65-F5344CB8AC3E}">
        <p14:creationId xmlns:p14="http://schemas.microsoft.com/office/powerpoint/2010/main" val="5670992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F4C65-7883-D02F-3F6E-D2B1C77C1DD2}"/>
              </a:ext>
            </a:extLst>
          </p:cNvPr>
          <p:cNvSpPr>
            <a:spLocks noGrp="1"/>
          </p:cNvSpPr>
          <p:nvPr>
            <p:ph type="title"/>
          </p:nvPr>
        </p:nvSpPr>
        <p:spPr/>
        <p:txBody>
          <a:bodyPr>
            <a:normAutofit/>
          </a:bodyPr>
          <a:lstStyle/>
          <a:p>
            <a:r>
              <a:rPr lang="en-CA"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1:1-14</a:t>
            </a:r>
          </a:p>
        </p:txBody>
      </p:sp>
      <p:sp>
        <p:nvSpPr>
          <p:cNvPr id="3" name="Content Placeholder 2">
            <a:extLst>
              <a:ext uri="{FF2B5EF4-FFF2-40B4-BE49-F238E27FC236}">
                <a16:creationId xmlns:a16="http://schemas.microsoft.com/office/drawing/2014/main" id="{10082E61-FF18-767E-EED5-61B7837874DF}"/>
              </a:ext>
            </a:extLst>
          </p:cNvPr>
          <p:cNvSpPr>
            <a:spLocks noGrp="1"/>
          </p:cNvSpPr>
          <p:nvPr>
            <p:ph idx="1"/>
          </p:nvPr>
        </p:nvSpPr>
        <p:spPr/>
        <p:txBody>
          <a:bodyPr>
            <a:noAutofit/>
          </a:bodyPr>
          <a:lstStyle/>
          <a:p>
            <a:pPr algn="r">
              <a:spcAft>
                <a:spcPts val="300"/>
              </a:spcAft>
            </a:pPr>
            <a:r>
              <a:rPr lang="en-US" i="1" dirty="0">
                <a:solidFill>
                  <a:schemeClr val="tx1"/>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Calibri" panose="020F0502020204030204" pitchFamily="34" charset="0"/>
              </a:rPr>
              <a:t>In the beginning was the Word, </a:t>
            </a:r>
            <a:br>
              <a:rPr lang="en-US" i="1" dirty="0">
                <a:solidFill>
                  <a:schemeClr val="tx1"/>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Calibri" panose="020F0502020204030204" pitchFamily="34" charset="0"/>
              </a:rPr>
            </a:br>
            <a:r>
              <a:rPr lang="en-US" i="1" dirty="0">
                <a:solidFill>
                  <a:schemeClr val="tx1"/>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Calibri" panose="020F0502020204030204" pitchFamily="34" charset="0"/>
              </a:rPr>
              <a:t>and the Word was with God, </a:t>
            </a:r>
            <a:br>
              <a:rPr lang="en-US" i="1" dirty="0">
                <a:solidFill>
                  <a:schemeClr val="tx1"/>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Calibri" panose="020F0502020204030204" pitchFamily="34" charset="0"/>
              </a:rPr>
            </a:br>
            <a:r>
              <a:rPr lang="en-US" i="1" dirty="0">
                <a:solidFill>
                  <a:schemeClr val="tx1"/>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Calibri" panose="020F0502020204030204" pitchFamily="34" charset="0"/>
              </a:rPr>
              <a:t>and the Word was God. </a:t>
            </a:r>
            <a:br>
              <a:rPr lang="en-US" i="1" dirty="0">
                <a:solidFill>
                  <a:schemeClr val="tx1"/>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Calibri" panose="020F0502020204030204" pitchFamily="34" charset="0"/>
              </a:rPr>
            </a:br>
            <a:r>
              <a:rPr lang="en-US" i="1" dirty="0">
                <a:solidFill>
                  <a:schemeClr val="tx1"/>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Calibri" panose="020F0502020204030204" pitchFamily="34" charset="0"/>
              </a:rPr>
              <a:t>He was with God in the beginning.  Through him all things were made; without him nothing was made that has been made. In him was life, and that life was the light of all mankind. </a:t>
            </a:r>
            <a:endParaRPr lang="en-CA" i="1" dirty="0">
              <a:solidFill>
                <a:schemeClr val="tx1"/>
              </a:solidFill>
              <a:effectLst>
                <a:outerShdw blurRad="38100" dist="38100" dir="2700000" algn="tl">
                  <a:srgbClr val="000000">
                    <a:alpha val="43137"/>
                  </a:srgbClr>
                </a:outerShdw>
              </a:effectLst>
              <a:latin typeface="Georgia" panose="02040502050405020303" pitchFamily="18" charset="0"/>
            </a:endParaRPr>
          </a:p>
        </p:txBody>
      </p:sp>
    </p:spTree>
    <p:extLst>
      <p:ext uri="{BB962C8B-B14F-4D97-AF65-F5344CB8AC3E}">
        <p14:creationId xmlns:p14="http://schemas.microsoft.com/office/powerpoint/2010/main" val="39910641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F4C65-7883-D02F-3F6E-D2B1C77C1DD2}"/>
              </a:ext>
            </a:extLst>
          </p:cNvPr>
          <p:cNvSpPr>
            <a:spLocks noGrp="1"/>
          </p:cNvSpPr>
          <p:nvPr>
            <p:ph type="title"/>
          </p:nvPr>
        </p:nvSpPr>
        <p:spPr/>
        <p:txBody>
          <a:bodyPr>
            <a:normAutofit/>
          </a:bodyPr>
          <a:lstStyle/>
          <a:p>
            <a:r>
              <a:rPr lang="en-CA"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1:1-14</a:t>
            </a:r>
          </a:p>
        </p:txBody>
      </p:sp>
      <p:sp>
        <p:nvSpPr>
          <p:cNvPr id="3" name="Content Placeholder 2">
            <a:extLst>
              <a:ext uri="{FF2B5EF4-FFF2-40B4-BE49-F238E27FC236}">
                <a16:creationId xmlns:a16="http://schemas.microsoft.com/office/drawing/2014/main" id="{10082E61-FF18-767E-EED5-61B7837874DF}"/>
              </a:ext>
            </a:extLst>
          </p:cNvPr>
          <p:cNvSpPr>
            <a:spLocks noGrp="1"/>
          </p:cNvSpPr>
          <p:nvPr>
            <p:ph idx="1"/>
          </p:nvPr>
        </p:nvSpPr>
        <p:spPr/>
        <p:txBody>
          <a:bodyPr>
            <a:noAutofit/>
          </a:bodyPr>
          <a:lstStyle/>
          <a:p>
            <a:pPr algn="r">
              <a:spcAft>
                <a:spcPts val="300"/>
              </a:spcAft>
            </a:pPr>
            <a:r>
              <a:rPr lang="en-US" i="1" dirty="0">
                <a:solidFill>
                  <a:schemeClr val="tx1"/>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Calibri" panose="020F0502020204030204" pitchFamily="34" charset="0"/>
              </a:rPr>
              <a:t>The light shines in the darkness, </a:t>
            </a:r>
            <a:br>
              <a:rPr lang="en-US" i="1" dirty="0">
                <a:solidFill>
                  <a:schemeClr val="tx1"/>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Calibri" panose="020F0502020204030204" pitchFamily="34" charset="0"/>
              </a:rPr>
            </a:br>
            <a:r>
              <a:rPr lang="en-US" i="1" dirty="0">
                <a:solidFill>
                  <a:schemeClr val="tx1"/>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Calibri" panose="020F0502020204030204" pitchFamily="34" charset="0"/>
              </a:rPr>
              <a:t>and the darkness has not overcome it. There was a man sent from God whose name was John. He came as a witness </a:t>
            </a:r>
            <a:br>
              <a:rPr lang="en-US" i="1" dirty="0">
                <a:solidFill>
                  <a:schemeClr val="tx1"/>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Calibri" panose="020F0502020204030204" pitchFamily="34" charset="0"/>
              </a:rPr>
            </a:br>
            <a:r>
              <a:rPr lang="en-US" i="1" dirty="0">
                <a:solidFill>
                  <a:schemeClr val="tx1"/>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Calibri" panose="020F0502020204030204" pitchFamily="34" charset="0"/>
              </a:rPr>
              <a:t>to testify concerning that light, </a:t>
            </a:r>
            <a:br>
              <a:rPr lang="en-US" i="1" dirty="0">
                <a:solidFill>
                  <a:schemeClr val="tx1"/>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Calibri" panose="020F0502020204030204" pitchFamily="34" charset="0"/>
              </a:rPr>
            </a:br>
            <a:r>
              <a:rPr lang="en-US" i="1" dirty="0">
                <a:solidFill>
                  <a:schemeClr val="tx1"/>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Calibri" panose="020F0502020204030204" pitchFamily="34" charset="0"/>
              </a:rPr>
              <a:t>so that through him all might believe. He himself was not the light; </a:t>
            </a:r>
            <a:br>
              <a:rPr lang="en-US" i="1" dirty="0">
                <a:solidFill>
                  <a:schemeClr val="tx1"/>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Calibri" panose="020F0502020204030204" pitchFamily="34" charset="0"/>
              </a:rPr>
            </a:br>
            <a:r>
              <a:rPr lang="en-US" i="1" dirty="0">
                <a:solidFill>
                  <a:schemeClr val="tx1"/>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Calibri" panose="020F0502020204030204" pitchFamily="34" charset="0"/>
              </a:rPr>
              <a:t>he came only as a witness to the light. </a:t>
            </a:r>
          </a:p>
        </p:txBody>
      </p:sp>
    </p:spTree>
    <p:extLst>
      <p:ext uri="{BB962C8B-B14F-4D97-AF65-F5344CB8AC3E}">
        <p14:creationId xmlns:p14="http://schemas.microsoft.com/office/powerpoint/2010/main" val="11708866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F4C65-7883-D02F-3F6E-D2B1C77C1DD2}"/>
              </a:ext>
            </a:extLst>
          </p:cNvPr>
          <p:cNvSpPr>
            <a:spLocks noGrp="1"/>
          </p:cNvSpPr>
          <p:nvPr>
            <p:ph type="title"/>
          </p:nvPr>
        </p:nvSpPr>
        <p:spPr/>
        <p:txBody>
          <a:bodyPr>
            <a:normAutofit/>
          </a:bodyPr>
          <a:lstStyle/>
          <a:p>
            <a:r>
              <a:rPr lang="en-CA"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1:1-14</a:t>
            </a:r>
          </a:p>
        </p:txBody>
      </p:sp>
      <p:sp>
        <p:nvSpPr>
          <p:cNvPr id="3" name="Content Placeholder 2">
            <a:extLst>
              <a:ext uri="{FF2B5EF4-FFF2-40B4-BE49-F238E27FC236}">
                <a16:creationId xmlns:a16="http://schemas.microsoft.com/office/drawing/2014/main" id="{10082E61-FF18-767E-EED5-61B7837874DF}"/>
              </a:ext>
            </a:extLst>
          </p:cNvPr>
          <p:cNvSpPr>
            <a:spLocks noGrp="1"/>
          </p:cNvSpPr>
          <p:nvPr>
            <p:ph idx="1"/>
          </p:nvPr>
        </p:nvSpPr>
        <p:spPr/>
        <p:txBody>
          <a:bodyPr>
            <a:noAutofit/>
          </a:bodyPr>
          <a:lstStyle/>
          <a:p>
            <a:pPr algn="r">
              <a:spcAft>
                <a:spcPts val="300"/>
              </a:spcAft>
            </a:pPr>
            <a:r>
              <a:rPr lang="en-US" i="1" dirty="0">
                <a:solidFill>
                  <a:schemeClr val="tx1"/>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Calibri" panose="020F0502020204030204" pitchFamily="34" charset="0"/>
              </a:rPr>
              <a:t>The true light that gives light </a:t>
            </a:r>
            <a:br>
              <a:rPr lang="en-US" i="1" dirty="0">
                <a:solidFill>
                  <a:schemeClr val="tx1"/>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Calibri" panose="020F0502020204030204" pitchFamily="34" charset="0"/>
              </a:rPr>
            </a:br>
            <a:r>
              <a:rPr lang="en-US" i="1" dirty="0">
                <a:solidFill>
                  <a:schemeClr val="tx1"/>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Calibri" panose="020F0502020204030204" pitchFamily="34" charset="0"/>
              </a:rPr>
              <a:t>to everyone was coming into the world. He was in the world, and though the world was made through him, </a:t>
            </a:r>
            <a:br>
              <a:rPr lang="en-US" i="1" dirty="0">
                <a:solidFill>
                  <a:schemeClr val="tx1"/>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Calibri" panose="020F0502020204030204" pitchFamily="34" charset="0"/>
              </a:rPr>
            </a:br>
            <a:r>
              <a:rPr lang="en-US" i="1" dirty="0">
                <a:solidFill>
                  <a:schemeClr val="tx1"/>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Calibri" panose="020F0502020204030204" pitchFamily="34" charset="0"/>
              </a:rPr>
              <a:t>the world did not recognize him. </a:t>
            </a:r>
            <a:br>
              <a:rPr lang="en-US" i="1" dirty="0">
                <a:solidFill>
                  <a:schemeClr val="tx1"/>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Calibri" panose="020F0502020204030204" pitchFamily="34" charset="0"/>
              </a:rPr>
            </a:br>
            <a:r>
              <a:rPr lang="en-US" i="1" dirty="0">
                <a:solidFill>
                  <a:schemeClr val="tx1"/>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Calibri" panose="020F0502020204030204" pitchFamily="34" charset="0"/>
              </a:rPr>
              <a:t>He came to that which was his own, </a:t>
            </a:r>
            <a:br>
              <a:rPr lang="en-US" i="1" dirty="0">
                <a:solidFill>
                  <a:schemeClr val="tx1"/>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Calibri" panose="020F0502020204030204" pitchFamily="34" charset="0"/>
              </a:rPr>
            </a:br>
            <a:r>
              <a:rPr lang="en-US" i="1" dirty="0">
                <a:solidFill>
                  <a:schemeClr val="tx1"/>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Calibri" panose="020F0502020204030204" pitchFamily="34" charset="0"/>
              </a:rPr>
              <a:t>but his own did not receive him. </a:t>
            </a:r>
          </a:p>
        </p:txBody>
      </p:sp>
    </p:spTree>
    <p:extLst>
      <p:ext uri="{BB962C8B-B14F-4D97-AF65-F5344CB8AC3E}">
        <p14:creationId xmlns:p14="http://schemas.microsoft.com/office/powerpoint/2010/main" val="19556245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F4C65-7883-D02F-3F6E-D2B1C77C1DD2}"/>
              </a:ext>
            </a:extLst>
          </p:cNvPr>
          <p:cNvSpPr>
            <a:spLocks noGrp="1"/>
          </p:cNvSpPr>
          <p:nvPr>
            <p:ph type="title"/>
          </p:nvPr>
        </p:nvSpPr>
        <p:spPr/>
        <p:txBody>
          <a:bodyPr>
            <a:normAutofit/>
          </a:bodyPr>
          <a:lstStyle/>
          <a:p>
            <a:r>
              <a:rPr lang="en-CA"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1:1-14</a:t>
            </a:r>
          </a:p>
        </p:txBody>
      </p:sp>
      <p:sp>
        <p:nvSpPr>
          <p:cNvPr id="3" name="Content Placeholder 2">
            <a:extLst>
              <a:ext uri="{FF2B5EF4-FFF2-40B4-BE49-F238E27FC236}">
                <a16:creationId xmlns:a16="http://schemas.microsoft.com/office/drawing/2014/main" id="{10082E61-FF18-767E-EED5-61B7837874DF}"/>
              </a:ext>
            </a:extLst>
          </p:cNvPr>
          <p:cNvSpPr>
            <a:spLocks noGrp="1"/>
          </p:cNvSpPr>
          <p:nvPr>
            <p:ph idx="1"/>
          </p:nvPr>
        </p:nvSpPr>
        <p:spPr/>
        <p:txBody>
          <a:bodyPr>
            <a:noAutofit/>
          </a:bodyPr>
          <a:lstStyle/>
          <a:p>
            <a:pPr algn="r">
              <a:spcAft>
                <a:spcPts val="300"/>
              </a:spcAft>
            </a:pPr>
            <a:r>
              <a:rPr lang="en-US" i="1" dirty="0">
                <a:solidFill>
                  <a:schemeClr val="tx1"/>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Calibri" panose="020F0502020204030204" pitchFamily="34" charset="0"/>
              </a:rPr>
              <a:t>Yet to all who did receive him, </a:t>
            </a:r>
            <a:br>
              <a:rPr lang="en-US" i="1" dirty="0">
                <a:solidFill>
                  <a:schemeClr val="tx1"/>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Calibri" panose="020F0502020204030204" pitchFamily="34" charset="0"/>
              </a:rPr>
            </a:br>
            <a:r>
              <a:rPr lang="en-US" i="1" dirty="0">
                <a:solidFill>
                  <a:schemeClr val="tx1"/>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Calibri" panose="020F0502020204030204" pitchFamily="34" charset="0"/>
              </a:rPr>
              <a:t>to those who believed in his name,</a:t>
            </a:r>
            <a:br>
              <a:rPr lang="en-US" i="1" dirty="0">
                <a:solidFill>
                  <a:schemeClr val="tx1"/>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Calibri" panose="020F0502020204030204" pitchFamily="34" charset="0"/>
              </a:rPr>
            </a:br>
            <a:r>
              <a:rPr lang="en-US" i="1" dirty="0">
                <a:solidFill>
                  <a:schemeClr val="tx1"/>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Calibri" panose="020F0502020204030204" pitchFamily="34" charset="0"/>
              </a:rPr>
              <a:t>he gave the right to become children of God – children born not of </a:t>
            </a:r>
            <a:br>
              <a:rPr lang="en-US" i="1" dirty="0">
                <a:solidFill>
                  <a:schemeClr val="tx1"/>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Calibri" panose="020F0502020204030204" pitchFamily="34" charset="0"/>
              </a:rPr>
            </a:br>
            <a:r>
              <a:rPr lang="en-US" i="1" dirty="0">
                <a:solidFill>
                  <a:schemeClr val="tx1"/>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Calibri" panose="020F0502020204030204" pitchFamily="34" charset="0"/>
              </a:rPr>
              <a:t>natural descent, nor of human decision or a husband’s will, </a:t>
            </a:r>
            <a:br>
              <a:rPr lang="en-US" i="1" dirty="0">
                <a:solidFill>
                  <a:schemeClr val="tx1"/>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Calibri" panose="020F0502020204030204" pitchFamily="34" charset="0"/>
              </a:rPr>
            </a:br>
            <a:r>
              <a:rPr lang="en-US" i="1" dirty="0">
                <a:solidFill>
                  <a:schemeClr val="tx1"/>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Calibri" panose="020F0502020204030204" pitchFamily="34" charset="0"/>
              </a:rPr>
              <a:t>but born of God.</a:t>
            </a:r>
          </a:p>
        </p:txBody>
      </p:sp>
    </p:spTree>
    <p:extLst>
      <p:ext uri="{BB962C8B-B14F-4D97-AF65-F5344CB8AC3E}">
        <p14:creationId xmlns:p14="http://schemas.microsoft.com/office/powerpoint/2010/main" val="6747036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F4C65-7883-D02F-3F6E-D2B1C77C1DD2}"/>
              </a:ext>
            </a:extLst>
          </p:cNvPr>
          <p:cNvSpPr>
            <a:spLocks noGrp="1"/>
          </p:cNvSpPr>
          <p:nvPr>
            <p:ph type="title"/>
          </p:nvPr>
        </p:nvSpPr>
        <p:spPr/>
        <p:txBody>
          <a:bodyPr>
            <a:normAutofit/>
          </a:bodyPr>
          <a:lstStyle/>
          <a:p>
            <a:r>
              <a:rPr lang="en-CA"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1:1-14</a:t>
            </a:r>
          </a:p>
        </p:txBody>
      </p:sp>
      <p:sp>
        <p:nvSpPr>
          <p:cNvPr id="3" name="Content Placeholder 2">
            <a:extLst>
              <a:ext uri="{FF2B5EF4-FFF2-40B4-BE49-F238E27FC236}">
                <a16:creationId xmlns:a16="http://schemas.microsoft.com/office/drawing/2014/main" id="{10082E61-FF18-767E-EED5-61B7837874DF}"/>
              </a:ext>
            </a:extLst>
          </p:cNvPr>
          <p:cNvSpPr>
            <a:spLocks noGrp="1"/>
          </p:cNvSpPr>
          <p:nvPr>
            <p:ph idx="1"/>
          </p:nvPr>
        </p:nvSpPr>
        <p:spPr/>
        <p:txBody>
          <a:bodyPr>
            <a:noAutofit/>
          </a:bodyPr>
          <a:lstStyle/>
          <a:p>
            <a:pPr algn="r">
              <a:spcAft>
                <a:spcPts val="300"/>
              </a:spcAft>
            </a:pPr>
            <a:r>
              <a:rPr lang="en-US" i="1" dirty="0">
                <a:solidFill>
                  <a:schemeClr val="tx1"/>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Calibri" panose="020F0502020204030204" pitchFamily="34" charset="0"/>
              </a:rPr>
              <a:t>The Word became flesh </a:t>
            </a:r>
            <a:br>
              <a:rPr lang="en-US" i="1" dirty="0">
                <a:solidFill>
                  <a:schemeClr val="tx1"/>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Calibri" panose="020F0502020204030204" pitchFamily="34" charset="0"/>
              </a:rPr>
            </a:br>
            <a:r>
              <a:rPr lang="en-US" i="1" dirty="0">
                <a:solidFill>
                  <a:schemeClr val="tx1"/>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Calibri" panose="020F0502020204030204" pitchFamily="34" charset="0"/>
              </a:rPr>
              <a:t>and made his dwelling among us.</a:t>
            </a:r>
            <a:br>
              <a:rPr lang="en-US" i="1" dirty="0">
                <a:solidFill>
                  <a:schemeClr val="tx1"/>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Calibri" panose="020F0502020204030204" pitchFamily="34" charset="0"/>
              </a:rPr>
            </a:br>
            <a:r>
              <a:rPr lang="en-US" i="1" dirty="0">
                <a:solidFill>
                  <a:schemeClr val="tx1"/>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Calibri" panose="020F0502020204030204" pitchFamily="34" charset="0"/>
              </a:rPr>
              <a:t>We have seen his glory, </a:t>
            </a:r>
            <a:br>
              <a:rPr lang="en-US" i="1" dirty="0">
                <a:solidFill>
                  <a:schemeClr val="tx1"/>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Calibri" panose="020F0502020204030204" pitchFamily="34" charset="0"/>
              </a:rPr>
            </a:br>
            <a:r>
              <a:rPr lang="en-US" i="1" dirty="0">
                <a:solidFill>
                  <a:schemeClr val="tx1"/>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Calibri" panose="020F0502020204030204" pitchFamily="34" charset="0"/>
              </a:rPr>
              <a:t>the glory of the one and only Son, </a:t>
            </a:r>
            <a:br>
              <a:rPr lang="en-US" i="1" dirty="0">
                <a:solidFill>
                  <a:schemeClr val="tx1"/>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Calibri" panose="020F0502020204030204" pitchFamily="34" charset="0"/>
              </a:rPr>
            </a:br>
            <a:r>
              <a:rPr lang="en-US" i="1" dirty="0">
                <a:solidFill>
                  <a:schemeClr val="tx1"/>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Calibri" panose="020F0502020204030204" pitchFamily="34" charset="0"/>
              </a:rPr>
              <a:t>who came from the Father, </a:t>
            </a:r>
            <a:br>
              <a:rPr lang="en-US" i="1" dirty="0">
                <a:solidFill>
                  <a:schemeClr val="tx1"/>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Calibri" panose="020F0502020204030204" pitchFamily="34" charset="0"/>
              </a:rPr>
            </a:br>
            <a:r>
              <a:rPr lang="en-US" i="1" dirty="0">
                <a:solidFill>
                  <a:schemeClr val="tx1"/>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Calibri" panose="020F0502020204030204" pitchFamily="34" charset="0"/>
              </a:rPr>
              <a:t>full of grace and truth.</a:t>
            </a:r>
          </a:p>
        </p:txBody>
      </p:sp>
    </p:spTree>
    <p:extLst>
      <p:ext uri="{BB962C8B-B14F-4D97-AF65-F5344CB8AC3E}">
        <p14:creationId xmlns:p14="http://schemas.microsoft.com/office/powerpoint/2010/main" val="11836849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1CD72-DED1-CCA3-7F38-2ADC4BE110A8}"/>
              </a:ext>
            </a:extLst>
          </p:cNvPr>
          <p:cNvSpPr>
            <a:spLocks noGrp="1"/>
          </p:cNvSpPr>
          <p:nvPr>
            <p:ph type="title"/>
          </p:nvPr>
        </p:nvSpPr>
        <p:spPr/>
        <p:txBody>
          <a:bodyPr>
            <a:normAutofit/>
          </a:bodyPr>
          <a:lstStyle/>
          <a:p>
            <a:r>
              <a:rPr lang="en-CA" dirty="0">
                <a:solidFill>
                  <a:schemeClr val="tx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2 Timothy 3:15-17</a:t>
            </a:r>
            <a:endParaRPr lang="en-CA" dirty="0">
              <a:solidFill>
                <a:schemeClr val="tx1"/>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6018180B-1BB5-422F-BCC6-93603D6F7198}"/>
              </a:ext>
            </a:extLst>
          </p:cNvPr>
          <p:cNvSpPr>
            <a:spLocks noGrp="1"/>
          </p:cNvSpPr>
          <p:nvPr>
            <p:ph idx="1"/>
          </p:nvPr>
        </p:nvSpPr>
        <p:spPr>
          <a:xfrm>
            <a:off x="437745" y="1447801"/>
            <a:ext cx="10609666" cy="4343400"/>
          </a:xfrm>
        </p:spPr>
        <p:txBody>
          <a:bodyPr>
            <a:noAutofit/>
          </a:bodyPr>
          <a:lstStyle/>
          <a:p>
            <a:pPr algn="r">
              <a:spcAft>
                <a:spcPts val="300"/>
              </a:spcAft>
            </a:pPr>
            <a:r>
              <a:rPr lang="en-CA" i="1" dirty="0">
                <a:solidFill>
                  <a:schemeClr val="tx1"/>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Calibri" panose="020F0502020204030204" pitchFamily="34" charset="0"/>
              </a:rPr>
              <a:t>...and how from infancy you have known the Holy Scriptures, which are able to make you wise for salvation through faith in Christ Jesus. </a:t>
            </a:r>
          </a:p>
          <a:p>
            <a:pPr algn="r">
              <a:spcAft>
                <a:spcPts val="300"/>
              </a:spcAft>
            </a:pPr>
            <a:r>
              <a:rPr lang="en-CA" i="1" dirty="0">
                <a:solidFill>
                  <a:schemeClr val="tx1"/>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Calibri" panose="020F0502020204030204" pitchFamily="34" charset="0"/>
              </a:rPr>
              <a:t>All Scripture is God-breathed and is useful for teaching, rebuking, correcting and training in righteousness, so that all God’s people </a:t>
            </a:r>
            <a:r>
              <a:rPr lang="en-CA" i="1" dirty="0">
                <a:solidFill>
                  <a:schemeClr val="tx1"/>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rPr>
              <a:t>may be thoroughly equipped for every good work.</a:t>
            </a:r>
            <a:endParaRPr lang="en-CA" i="1" dirty="0">
              <a:solidFill>
                <a:schemeClr val="tx1"/>
              </a:solidFill>
              <a:effectLst>
                <a:outerShdw blurRad="38100" dist="38100" dir="2700000" algn="tl">
                  <a:srgbClr val="000000">
                    <a:alpha val="43137"/>
                  </a:srgbClr>
                </a:outerShdw>
              </a:effectLst>
              <a:latin typeface="Georgia" panose="02040502050405020303" pitchFamily="18" charset="0"/>
            </a:endParaRPr>
          </a:p>
        </p:txBody>
      </p:sp>
    </p:spTree>
    <p:extLst>
      <p:ext uri="{BB962C8B-B14F-4D97-AF65-F5344CB8AC3E}">
        <p14:creationId xmlns:p14="http://schemas.microsoft.com/office/powerpoint/2010/main" val="31424506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9B5675-7499-5CCD-AD0D-FAEEDED1EE0F}"/>
              </a:ext>
            </a:extLst>
          </p:cNvPr>
          <p:cNvSpPr>
            <a:spLocks noGrp="1" noRot="1" noMove="1" noResize="1" noEditPoints="1" noAdjustHandles="1" noChangeArrowheads="1" noChangeShapeType="1"/>
          </p:cNvSpPr>
          <p:nvPr>
            <p:ph idx="1"/>
          </p:nvPr>
        </p:nvSpPr>
        <p:spPr>
          <a:xfrm>
            <a:off x="1141413" y="322729"/>
            <a:ext cx="9905998" cy="5468471"/>
          </a:xfrm>
        </p:spPr>
        <p:txBody>
          <a:bodyPr anchor="b">
            <a:normAutofit/>
          </a:bodyPr>
          <a:lstStyle/>
          <a:p>
            <a:pPr algn="ctr">
              <a:spcAft>
                <a:spcPts val="300"/>
              </a:spcAft>
            </a:pPr>
            <a:r>
              <a:rPr lang="en-CA" b="0"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We don’t </a:t>
            </a:r>
            <a:r>
              <a:rPr lang="en-CA" b="0" dirty="0">
                <a:solidFill>
                  <a:schemeClr val="tx1"/>
                </a:solidFill>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cs typeface="Arial" panose="020B0604020202020204" pitchFamily="34" charset="0"/>
              </a:rPr>
              <a:t>measure</a:t>
            </a:r>
            <a:r>
              <a:rPr lang="en-CA" b="0"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 church </a:t>
            </a:r>
            <a:br>
              <a:rPr lang="en-CA" b="0"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br>
            <a:r>
              <a:rPr lang="en-CA" b="0"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by </a:t>
            </a:r>
            <a:r>
              <a:rPr lang="en-CA" b="0" dirty="0">
                <a:solidFill>
                  <a:schemeClr val="tx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attendance</a:t>
            </a:r>
            <a:r>
              <a:rPr lang="en-CA" b="0"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&amp; </a:t>
            </a:r>
            <a:r>
              <a:rPr lang="en-CA" b="0" dirty="0">
                <a:solidFill>
                  <a:schemeClr val="tx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budget</a:t>
            </a:r>
            <a:r>
              <a:rPr lang="en-CA" b="0"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a:t>
            </a:r>
          </a:p>
          <a:p>
            <a:pPr algn="ctr">
              <a:spcAft>
                <a:spcPts val="300"/>
              </a:spcAft>
            </a:pPr>
            <a:r>
              <a:rPr lang="en-CA" b="0"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p>
          <a:p>
            <a:pPr algn="ctr">
              <a:spcAft>
                <a:spcPts val="300"/>
              </a:spcAft>
            </a:pPr>
            <a:r>
              <a:rPr lang="en-CA" b="0"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We measure it by the quality of </a:t>
            </a:r>
            <a:r>
              <a:rPr lang="en-CA" b="0" dirty="0">
                <a:solidFill>
                  <a:schemeClr val="tx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community</a:t>
            </a:r>
            <a:r>
              <a:rPr lang="en-CA" b="0"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that </a:t>
            </a:r>
            <a:r>
              <a:rPr lang="en-CA" b="0" dirty="0">
                <a:solidFill>
                  <a:schemeClr val="tx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disciples</a:t>
            </a:r>
            <a:r>
              <a:rPr lang="en-CA" b="0"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people to </a:t>
            </a:r>
            <a:r>
              <a:rPr lang="en-CA" b="0" dirty="0">
                <a:solidFill>
                  <a:schemeClr val="tx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love</a:t>
            </a:r>
            <a:r>
              <a:rPr lang="en-CA" b="0"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r>
              <a:rPr lang="en-CA" b="0" dirty="0">
                <a:solidFill>
                  <a:schemeClr val="tx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well</a:t>
            </a:r>
            <a:r>
              <a:rPr lang="en-CA" b="0"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br>
              <a:rPr lang="en-CA" b="0"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br>
            <a:r>
              <a:rPr lang="en-CA" b="0"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that equips people to </a:t>
            </a:r>
            <a:r>
              <a:rPr lang="en-CA" b="0" dirty="0">
                <a:solidFill>
                  <a:schemeClr val="tx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live</a:t>
            </a:r>
            <a:r>
              <a:rPr lang="en-CA" b="0"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r>
              <a:rPr lang="en-CA" b="0" dirty="0">
                <a:solidFill>
                  <a:schemeClr val="tx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life</a:t>
            </a:r>
            <a:r>
              <a:rPr lang="en-CA" b="0"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with God </a:t>
            </a:r>
            <a:br>
              <a:rPr lang="en-CA" b="0"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br>
            <a:r>
              <a:rPr lang="en-CA" b="0"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and a commitment to </a:t>
            </a:r>
            <a:r>
              <a:rPr lang="en-CA" b="0" dirty="0">
                <a:solidFill>
                  <a:schemeClr val="tx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work</a:t>
            </a:r>
            <a:r>
              <a:rPr lang="en-CA" b="0"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r>
              <a:rPr lang="en-CA" b="0" dirty="0">
                <a:solidFill>
                  <a:schemeClr val="tx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for</a:t>
            </a:r>
            <a:r>
              <a:rPr lang="en-CA" b="0"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r>
              <a:rPr lang="en-CA" b="0" dirty="0">
                <a:solidFill>
                  <a:schemeClr val="tx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healing</a:t>
            </a:r>
            <a:r>
              <a:rPr lang="en-CA" b="0"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br>
              <a:rPr lang="en-CA" b="0"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br>
            <a:r>
              <a:rPr lang="en-CA" b="0"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in all areas of life in the way of Jesus.</a:t>
            </a:r>
          </a:p>
        </p:txBody>
      </p:sp>
    </p:spTree>
    <p:extLst>
      <p:ext uri="{BB962C8B-B14F-4D97-AF65-F5344CB8AC3E}">
        <p14:creationId xmlns:p14="http://schemas.microsoft.com/office/powerpoint/2010/main" val="773919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9F9E3-E21C-D0BA-E135-226AA08D9612}"/>
              </a:ext>
            </a:extLst>
          </p:cNvPr>
          <p:cNvSpPr>
            <a:spLocks noGrp="1"/>
          </p:cNvSpPr>
          <p:nvPr>
            <p:ph type="title"/>
          </p:nvPr>
        </p:nvSpPr>
        <p:spPr/>
        <p:txBody>
          <a:bodyPr/>
          <a:lstStyle/>
          <a:p>
            <a:r>
              <a:rPr lang="en-CA" dirty="0"/>
              <a:t>Acts 2:45-47</a:t>
            </a:r>
          </a:p>
        </p:txBody>
      </p:sp>
      <p:sp>
        <p:nvSpPr>
          <p:cNvPr id="3" name="Content Placeholder 2">
            <a:extLst>
              <a:ext uri="{FF2B5EF4-FFF2-40B4-BE49-F238E27FC236}">
                <a16:creationId xmlns:a16="http://schemas.microsoft.com/office/drawing/2014/main" id="{29945DA0-5351-0E96-CA35-EC53E66DF4A1}"/>
              </a:ext>
            </a:extLst>
          </p:cNvPr>
          <p:cNvSpPr>
            <a:spLocks noGrp="1"/>
          </p:cNvSpPr>
          <p:nvPr>
            <p:ph idx="1"/>
          </p:nvPr>
        </p:nvSpPr>
        <p:spPr/>
        <p:txBody>
          <a:bodyPr>
            <a:normAutofit fontScale="70000" lnSpcReduction="20000"/>
          </a:bodyPr>
          <a:lstStyle/>
          <a:p>
            <a:pPr algn="r"/>
            <a:r>
              <a:rPr lang="en-US" sz="5100" i="1" dirty="0">
                <a:latin typeface="Georgia" panose="02040502050405020303" pitchFamily="18" charset="0"/>
              </a:rPr>
              <a:t>They sold property and possessions to give to anyone who had need. Every day they continued to meet together in the temple courts. They broke bread in their homes and ate together with glad and sincere hearts, praising God and enjoying the favor of all the people. And the Lord added to their number daily those who were being saved.</a:t>
            </a:r>
          </a:p>
        </p:txBody>
      </p:sp>
    </p:spTree>
    <p:extLst>
      <p:ext uri="{BB962C8B-B14F-4D97-AF65-F5344CB8AC3E}">
        <p14:creationId xmlns:p14="http://schemas.microsoft.com/office/powerpoint/2010/main" val="3121855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5" name="Content Placeholder 4" descr="A yellow and blue background with text&#10;&#10;Description automatically generated">
            <a:extLst>
              <a:ext uri="{FF2B5EF4-FFF2-40B4-BE49-F238E27FC236}">
                <a16:creationId xmlns:a16="http://schemas.microsoft.com/office/drawing/2014/main" id="{C0651E31-36C6-BCEB-9BEB-71FBFBA4C55F}"/>
              </a:ext>
            </a:extLst>
          </p:cNvPr>
          <p:cNvPicPr>
            <a:picLocks noGrp="1" noChangeAspect="1"/>
          </p:cNvPicPr>
          <p:nvPr>
            <p:ph idx="1"/>
          </p:nvPr>
        </p:nvPicPr>
        <p:blipFill rotWithShape="1">
          <a:blip r:embed="rId3"/>
          <a:srcRect/>
          <a:stretch/>
        </p:blipFill>
        <p:spPr>
          <a:xfrm>
            <a:off x="20" y="10"/>
            <a:ext cx="12191980" cy="6857990"/>
          </a:xfrm>
          <a:prstGeom prst="rect">
            <a:avLst/>
          </a:prstGeom>
        </p:spPr>
      </p:pic>
    </p:spTree>
    <p:extLst>
      <p:ext uri="{BB962C8B-B14F-4D97-AF65-F5344CB8AC3E}">
        <p14:creationId xmlns:p14="http://schemas.microsoft.com/office/powerpoint/2010/main" val="3391395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44A24-BEA7-DC11-727C-91DE17263060}"/>
              </a:ext>
            </a:extLst>
          </p:cNvPr>
          <p:cNvSpPr>
            <a:spLocks noGrp="1"/>
          </p:cNvSpPr>
          <p:nvPr>
            <p:ph type="title"/>
          </p:nvPr>
        </p:nvSpPr>
        <p:spPr/>
        <p:txBody>
          <a:bodyPr/>
          <a:lstStyle/>
          <a:p>
            <a:r>
              <a:rPr lang="en-CA" dirty="0"/>
              <a:t>Matthew 28:16-20</a:t>
            </a:r>
          </a:p>
        </p:txBody>
      </p:sp>
      <p:sp>
        <p:nvSpPr>
          <p:cNvPr id="3" name="Content Placeholder 2">
            <a:extLst>
              <a:ext uri="{FF2B5EF4-FFF2-40B4-BE49-F238E27FC236}">
                <a16:creationId xmlns:a16="http://schemas.microsoft.com/office/drawing/2014/main" id="{74B78B58-E57E-91F4-A1F6-17B457CC726A}"/>
              </a:ext>
            </a:extLst>
          </p:cNvPr>
          <p:cNvSpPr>
            <a:spLocks noGrp="1"/>
          </p:cNvSpPr>
          <p:nvPr>
            <p:ph idx="1"/>
          </p:nvPr>
        </p:nvSpPr>
        <p:spPr/>
        <p:txBody>
          <a:bodyPr>
            <a:normAutofit/>
          </a:bodyPr>
          <a:lstStyle/>
          <a:p>
            <a:pPr marL="0" indent="0" algn="r">
              <a:lnSpc>
                <a:spcPct val="110000"/>
              </a:lnSpc>
              <a:spcBef>
                <a:spcPts val="0"/>
              </a:spcBef>
              <a:spcAft>
                <a:spcPts val="0"/>
              </a:spcAft>
              <a:buNone/>
            </a:pPr>
            <a:r>
              <a:rPr lang="en-CA" sz="3600" b="1" i="1" kern="1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rPr>
              <a:t>Then the eleven disciples went to Galilee,</a:t>
            </a:r>
            <a:br>
              <a:rPr lang="en-CA" sz="3600" b="1" i="1" kern="1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rPr>
            </a:br>
            <a:r>
              <a:rPr lang="en-CA" sz="3600" b="1" i="1" kern="1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rPr>
              <a:t>to the mountain where Jesus had told them to go. </a:t>
            </a:r>
          </a:p>
          <a:p>
            <a:pPr marL="0" indent="0" algn="r">
              <a:lnSpc>
                <a:spcPct val="110000"/>
              </a:lnSpc>
              <a:spcBef>
                <a:spcPts val="0"/>
              </a:spcBef>
              <a:spcAft>
                <a:spcPts val="0"/>
              </a:spcAft>
              <a:buNone/>
            </a:pPr>
            <a:r>
              <a:rPr lang="en-CA" sz="3600" b="1" i="1" kern="1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rPr>
              <a:t>When they saw him, </a:t>
            </a:r>
            <a:br>
              <a:rPr lang="en-CA" sz="3600" b="1" i="1" kern="1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rPr>
            </a:br>
            <a:r>
              <a:rPr lang="en-CA" sz="3600" b="1" i="1" kern="1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rPr>
              <a:t>they worshiped him; </a:t>
            </a:r>
            <a:br>
              <a:rPr lang="en-CA" sz="3600" b="1" i="1" kern="1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rPr>
            </a:br>
            <a:r>
              <a:rPr lang="en-CA" sz="3600" b="1" i="1" kern="1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rPr>
              <a:t>but some doubted.</a:t>
            </a:r>
          </a:p>
          <a:p>
            <a:endParaRPr lang="en-CA" dirty="0"/>
          </a:p>
        </p:txBody>
      </p:sp>
    </p:spTree>
    <p:extLst>
      <p:ext uri="{BB962C8B-B14F-4D97-AF65-F5344CB8AC3E}">
        <p14:creationId xmlns:p14="http://schemas.microsoft.com/office/powerpoint/2010/main" val="1370898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62FE8-277B-F8AF-F88A-06CEEB81E9B4}"/>
              </a:ext>
            </a:extLst>
          </p:cNvPr>
          <p:cNvSpPr>
            <a:spLocks noGrp="1"/>
          </p:cNvSpPr>
          <p:nvPr>
            <p:ph type="title"/>
          </p:nvPr>
        </p:nvSpPr>
        <p:spPr/>
        <p:txBody>
          <a:bodyPr/>
          <a:lstStyle/>
          <a:p>
            <a:r>
              <a:rPr lang="en-CA" dirty="0"/>
              <a:t>Matthew 28:16-20</a:t>
            </a:r>
          </a:p>
        </p:txBody>
      </p:sp>
      <p:sp>
        <p:nvSpPr>
          <p:cNvPr id="3" name="Content Placeholder 2">
            <a:extLst>
              <a:ext uri="{FF2B5EF4-FFF2-40B4-BE49-F238E27FC236}">
                <a16:creationId xmlns:a16="http://schemas.microsoft.com/office/drawing/2014/main" id="{EEAC55A3-287E-243F-033F-1FB11CC2352A}"/>
              </a:ext>
            </a:extLst>
          </p:cNvPr>
          <p:cNvSpPr>
            <a:spLocks noGrp="1"/>
          </p:cNvSpPr>
          <p:nvPr>
            <p:ph idx="1"/>
          </p:nvPr>
        </p:nvSpPr>
        <p:spPr/>
        <p:txBody>
          <a:bodyPr/>
          <a:lstStyle/>
          <a:p>
            <a:pPr marL="0" indent="0" algn="r">
              <a:spcBef>
                <a:spcPts val="0"/>
              </a:spcBef>
              <a:spcAft>
                <a:spcPts val="0"/>
              </a:spcAft>
              <a:buNone/>
            </a:pPr>
            <a:r>
              <a:rPr lang="en-CA" sz="3600" b="1" i="1" kern="1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rPr>
              <a:t>Then Jesus came to them and said,</a:t>
            </a:r>
          </a:p>
          <a:p>
            <a:pPr marL="0" indent="0" algn="r">
              <a:spcBef>
                <a:spcPts val="0"/>
              </a:spcBef>
              <a:spcAft>
                <a:spcPts val="0"/>
              </a:spcAft>
              <a:buNone/>
            </a:pPr>
            <a:r>
              <a:rPr lang="en-CA" sz="3600" b="1" i="1" kern="1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rPr>
              <a:t>“All authority in heaven and on earth has been given to me.  </a:t>
            </a:r>
            <a:endParaRPr lang="en-US" sz="3600" dirty="0"/>
          </a:p>
          <a:p>
            <a:endParaRPr lang="en-CA" dirty="0"/>
          </a:p>
        </p:txBody>
      </p:sp>
    </p:spTree>
    <p:extLst>
      <p:ext uri="{BB962C8B-B14F-4D97-AF65-F5344CB8AC3E}">
        <p14:creationId xmlns:p14="http://schemas.microsoft.com/office/powerpoint/2010/main" val="1323314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A29E6-9A40-9BD8-C415-95EB0F9DCD13}"/>
              </a:ext>
            </a:extLst>
          </p:cNvPr>
          <p:cNvSpPr>
            <a:spLocks noGrp="1"/>
          </p:cNvSpPr>
          <p:nvPr>
            <p:ph type="title"/>
          </p:nvPr>
        </p:nvSpPr>
        <p:spPr/>
        <p:txBody>
          <a:bodyPr/>
          <a:lstStyle/>
          <a:p>
            <a:r>
              <a:rPr lang="en-CA" dirty="0"/>
              <a:t>Matthew 28:16-20</a:t>
            </a:r>
          </a:p>
        </p:txBody>
      </p:sp>
      <p:sp>
        <p:nvSpPr>
          <p:cNvPr id="3" name="Content Placeholder 2">
            <a:extLst>
              <a:ext uri="{FF2B5EF4-FFF2-40B4-BE49-F238E27FC236}">
                <a16:creationId xmlns:a16="http://schemas.microsoft.com/office/drawing/2014/main" id="{C15C81CE-B745-92DC-8245-2D18A5B7D870}"/>
              </a:ext>
            </a:extLst>
          </p:cNvPr>
          <p:cNvSpPr>
            <a:spLocks noGrp="1"/>
          </p:cNvSpPr>
          <p:nvPr>
            <p:ph idx="1"/>
          </p:nvPr>
        </p:nvSpPr>
        <p:spPr>
          <a:xfrm>
            <a:off x="904672" y="1666875"/>
            <a:ext cx="10142739" cy="4124325"/>
          </a:xfrm>
        </p:spPr>
        <p:txBody>
          <a:bodyPr>
            <a:normAutofit/>
          </a:bodyPr>
          <a:lstStyle/>
          <a:p>
            <a:pPr algn="r"/>
            <a:r>
              <a:rPr lang="en-CA" b="1" i="1" kern="1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rPr>
              <a:t>Therefore go and make disciples </a:t>
            </a:r>
            <a:br>
              <a:rPr lang="en-CA" b="1" i="1" kern="1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rPr>
            </a:br>
            <a:r>
              <a:rPr lang="en-CA" b="1" i="1" kern="1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rPr>
              <a:t>of all nations, baptizing them </a:t>
            </a:r>
            <a:br>
              <a:rPr lang="en-CA" b="1" i="1" kern="1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rPr>
            </a:br>
            <a:r>
              <a:rPr lang="en-CA" b="1" i="1" kern="1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rPr>
              <a:t>in the name of the Father and </a:t>
            </a:r>
            <a:br>
              <a:rPr lang="en-CA" b="1" i="1" kern="1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rPr>
            </a:br>
            <a:r>
              <a:rPr lang="en-CA" b="1" i="1" kern="1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rPr>
              <a:t>of the Son and of the Holy Spirit, </a:t>
            </a:r>
            <a:br>
              <a:rPr lang="en-CA" b="1" i="1" kern="1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rPr>
            </a:br>
            <a:r>
              <a:rPr lang="en-CA" b="1" i="1" kern="1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rPr>
              <a:t>and teaching them </a:t>
            </a:r>
            <a:br>
              <a:rPr lang="en-CA" b="1" i="1" kern="1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rPr>
            </a:br>
            <a:r>
              <a:rPr lang="en-CA" b="1" i="1" kern="1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rPr>
              <a:t>to obey everything </a:t>
            </a:r>
            <a:br>
              <a:rPr lang="en-CA" b="1" i="1" kern="1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rPr>
            </a:br>
            <a:r>
              <a:rPr lang="en-CA" b="1" i="1" kern="1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rPr>
              <a:t>I have commanded you.</a:t>
            </a:r>
          </a:p>
        </p:txBody>
      </p:sp>
    </p:spTree>
    <p:extLst>
      <p:ext uri="{BB962C8B-B14F-4D97-AF65-F5344CB8AC3E}">
        <p14:creationId xmlns:p14="http://schemas.microsoft.com/office/powerpoint/2010/main" val="3297226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9B61C-E9C7-B65D-702F-509AFF6A2B17}"/>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D9ACB4CF-C630-7F9D-E85C-A5B3599483C5}"/>
              </a:ext>
            </a:extLst>
          </p:cNvPr>
          <p:cNvSpPr>
            <a:spLocks noGrp="1"/>
          </p:cNvSpPr>
          <p:nvPr>
            <p:ph idx="1"/>
          </p:nvPr>
        </p:nvSpPr>
        <p:spPr>
          <a:xfrm>
            <a:off x="0" y="1666875"/>
            <a:ext cx="12191999" cy="4124325"/>
          </a:xfrm>
        </p:spPr>
        <p:txBody>
          <a:bodyPr anchor="b">
            <a:normAutofit/>
          </a:bodyPr>
          <a:lstStyle/>
          <a:p>
            <a:pPr algn="ctr"/>
            <a:r>
              <a:rPr lang="en-CA" sz="4000" dirty="0"/>
              <a:t>occweb.org/sermons/</a:t>
            </a:r>
            <a:r>
              <a:rPr lang="en-CA" sz="4000" dirty="0" err="1"/>
              <a:t>mri</a:t>
            </a:r>
            <a:r>
              <a:rPr lang="en-CA" sz="4000" dirty="0"/>
              <a:t>-michael-bells/</a:t>
            </a:r>
          </a:p>
        </p:txBody>
      </p:sp>
    </p:spTree>
    <p:extLst>
      <p:ext uri="{BB962C8B-B14F-4D97-AF65-F5344CB8AC3E}">
        <p14:creationId xmlns:p14="http://schemas.microsoft.com/office/powerpoint/2010/main" val="21944264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E70FC5-1855-47AB-8CE1-CB3C873A8988}">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30CB38EC-895A-4F8F-8F75-E263501ABB5A}">
  <ds:schemaRefs>
    <ds:schemaRef ds:uri="http://schemas.microsoft.com/sharepoint/v3/contenttype/forms"/>
  </ds:schemaRefs>
</ds:datastoreItem>
</file>

<file path=customXml/itemProps3.xml><?xml version="1.0" encoding="utf-8"?>
<ds:datastoreItem xmlns:ds="http://schemas.openxmlformats.org/officeDocument/2006/customXml" ds:itemID="{5560E646-30AD-4BA0-97EA-A7A07DF549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TM03457485[[fn=Mesh]]</Template>
  <TotalTime>3996</TotalTime>
  <Words>1301</Words>
  <Application>Microsoft Office PowerPoint</Application>
  <PresentationFormat>Widescreen</PresentationFormat>
  <Paragraphs>90</Paragraphs>
  <Slides>39</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Aharoni</vt:lpstr>
      <vt:lpstr>alif </vt:lpstr>
      <vt:lpstr>Arial</vt:lpstr>
      <vt:lpstr>Arial Black</vt:lpstr>
      <vt:lpstr>Calibri</vt:lpstr>
      <vt:lpstr>Century Gothic</vt:lpstr>
      <vt:lpstr>Georgia</vt:lpstr>
      <vt:lpstr>Wingdings</vt:lpstr>
      <vt:lpstr>Mesh</vt:lpstr>
      <vt:lpstr>Values | What is important living in a post-Christian world</vt:lpstr>
      <vt:lpstr>PowerPoint Presentation</vt:lpstr>
      <vt:lpstr>Acts 2:42-44</vt:lpstr>
      <vt:lpstr>Acts 2:45-47</vt:lpstr>
      <vt:lpstr>PowerPoint Presentation</vt:lpstr>
      <vt:lpstr>Matthew 28:16-20</vt:lpstr>
      <vt:lpstr>Matthew 28:16-20</vt:lpstr>
      <vt:lpstr>Matthew 28:16-20</vt:lpstr>
      <vt:lpstr>PowerPoint Presentation</vt:lpstr>
      <vt:lpstr>PowerPoint Presentation</vt:lpstr>
      <vt:lpstr>PowerPoint Presentation</vt:lpstr>
      <vt:lpstr>John 13:34-35</vt:lpstr>
      <vt:lpstr>PowerPoint Presentation</vt:lpstr>
      <vt:lpstr>Gospels</vt:lpstr>
      <vt:lpstr>Acts</vt:lpstr>
      <vt:lpstr>kingdom focused values </vt:lpstr>
      <vt:lpstr>PowerPoint Presentation</vt:lpstr>
      <vt:lpstr>The gospel  of sin management</vt:lpstr>
      <vt:lpstr>Scot McKnight “The King Jesus Gospel”  </vt:lpstr>
      <vt:lpstr>PowerPoint Presentation</vt:lpstr>
      <vt:lpstr> </vt:lpstr>
      <vt:lpstr>PowerPoint Presentation</vt:lpstr>
      <vt:lpstr>Matthew 4:23</vt:lpstr>
      <vt:lpstr>Luke 4:18-19</vt:lpstr>
      <vt:lpstr>PowerPoint Presentation</vt:lpstr>
      <vt:lpstr>kingdom focused values </vt:lpstr>
      <vt:lpstr>PowerPoint Presentation</vt:lpstr>
      <vt:lpstr>PowerPoint Presentation</vt:lpstr>
      <vt:lpstr>God’s revealed truth </vt:lpstr>
      <vt:lpstr>PowerPoint Presentation</vt:lpstr>
      <vt:lpstr>PowerPoint Presentation</vt:lpstr>
      <vt:lpstr>PowerPoint Presentation</vt:lpstr>
      <vt:lpstr>John 1:1-14</vt:lpstr>
      <vt:lpstr>John 1:1-14</vt:lpstr>
      <vt:lpstr>John 1:1-14</vt:lpstr>
      <vt:lpstr>John 1:1-14</vt:lpstr>
      <vt:lpstr>John 1:1-14</vt:lpstr>
      <vt:lpstr>2 Timothy 3:15-17</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bells</dc:creator>
  <cp:lastModifiedBy>michael bells</cp:lastModifiedBy>
  <cp:revision>21</cp:revision>
  <dcterms:created xsi:type="dcterms:W3CDTF">2023-09-26T14:22:43Z</dcterms:created>
  <dcterms:modified xsi:type="dcterms:W3CDTF">2023-10-01T10:26:04Z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